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65" r:id="rId3"/>
    <p:sldId id="264" r:id="rId4"/>
    <p:sldId id="260" r:id="rId5"/>
    <p:sldId id="261" r:id="rId6"/>
    <p:sldId id="298" r:id="rId7"/>
    <p:sldId id="263" r:id="rId8"/>
    <p:sldId id="266" r:id="rId9"/>
    <p:sldId id="267" r:id="rId10"/>
    <p:sldId id="285" r:id="rId11"/>
    <p:sldId id="294" r:id="rId12"/>
    <p:sldId id="287" r:id="rId13"/>
    <p:sldId id="286" r:id="rId14"/>
    <p:sldId id="280" r:id="rId15"/>
    <p:sldId id="288" r:id="rId16"/>
    <p:sldId id="289" r:id="rId17"/>
    <p:sldId id="290" r:id="rId18"/>
    <p:sldId id="295" r:id="rId19"/>
    <p:sldId id="291" r:id="rId20"/>
    <p:sldId id="292" r:id="rId21"/>
    <p:sldId id="293" r:id="rId22"/>
    <p:sldId id="296" r:id="rId23"/>
    <p:sldId id="283" r:id="rId24"/>
    <p:sldId id="284" r:id="rId25"/>
    <p:sldId id="297" r:id="rId26"/>
    <p:sldId id="299" r:id="rId27"/>
    <p:sldId id="278"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05" autoAdjust="0"/>
  </p:normalViewPr>
  <p:slideViewPr>
    <p:cSldViewPr>
      <p:cViewPr varScale="1">
        <p:scale>
          <a:sx n="61" d="100"/>
          <a:sy n="61" d="100"/>
        </p:scale>
        <p:origin x="-1176"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p:cViewPr varScale="1">
        <p:scale>
          <a:sx n="52" d="100"/>
          <a:sy n="52" d="100"/>
        </p:scale>
        <p:origin x="-181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579FCB-A433-4499-9372-5F5851C0008C}" type="datetimeFigureOut">
              <a:rPr lang="en-US" smtClean="0"/>
              <a:pPr/>
              <a:t>8/6/2016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82ADE-0EC7-4F3C-B9F8-0AC1E9D0FE7E}" type="slidenum">
              <a:rPr lang="en-US" smtClean="0"/>
              <a:pPr/>
              <a:t>‹#›</a:t>
            </a:fld>
            <a:endParaRPr lang="en-US"/>
          </a:p>
        </p:txBody>
      </p:sp>
    </p:spTree>
    <p:extLst>
      <p:ext uri="{BB962C8B-B14F-4D97-AF65-F5344CB8AC3E}">
        <p14:creationId xmlns:p14="http://schemas.microsoft.com/office/powerpoint/2010/main" val="95135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শ্রদ্ধেয়</a:t>
            </a:r>
            <a:r>
              <a:rPr lang="en-US" baseline="0" dirty="0" smtClean="0"/>
              <a:t> </a:t>
            </a:r>
            <a:r>
              <a:rPr lang="en-US" baseline="0" dirty="0" err="1" smtClean="0"/>
              <a:t>শিক্ষকমণ্ডলী</a:t>
            </a:r>
            <a:r>
              <a:rPr lang="en-US" baseline="0" dirty="0" smtClean="0"/>
              <a:t>, </a:t>
            </a:r>
            <a:r>
              <a:rPr lang="en-US" baseline="0" dirty="0" err="1" smtClean="0"/>
              <a:t>এই</a:t>
            </a:r>
            <a:r>
              <a:rPr lang="en-US" baseline="0" dirty="0" smtClean="0"/>
              <a:t> </a:t>
            </a:r>
            <a:r>
              <a:rPr lang="en-US" baseline="0" dirty="0" err="1" smtClean="0"/>
              <a:t>ক্লাসটি</a:t>
            </a:r>
            <a:r>
              <a:rPr lang="en-US" baseline="0" dirty="0" smtClean="0"/>
              <a:t> </a:t>
            </a:r>
            <a:r>
              <a:rPr lang="en-US" baseline="0" dirty="0" err="1" smtClean="0"/>
              <a:t>উপস্থাপনের</a:t>
            </a:r>
            <a:r>
              <a:rPr lang="en-US" baseline="0" dirty="0" smtClean="0"/>
              <a:t> </a:t>
            </a:r>
            <a:r>
              <a:rPr lang="en-US" baseline="0" dirty="0" err="1" smtClean="0"/>
              <a:t>পূর্বে</a:t>
            </a:r>
            <a:r>
              <a:rPr lang="en-US" baseline="0" dirty="0" smtClean="0"/>
              <a:t> </a:t>
            </a:r>
            <a:r>
              <a:rPr lang="en-US" baseline="0" dirty="0" err="1" smtClean="0"/>
              <a:t>মূল</a:t>
            </a:r>
            <a:r>
              <a:rPr lang="en-US" baseline="0" dirty="0" smtClean="0"/>
              <a:t> </a:t>
            </a:r>
            <a:r>
              <a:rPr lang="en-US" baseline="0" dirty="0" err="1" smtClean="0"/>
              <a:t>বইটি</a:t>
            </a:r>
            <a:r>
              <a:rPr lang="en-US" baseline="0" dirty="0" smtClean="0"/>
              <a:t> </a:t>
            </a:r>
            <a:r>
              <a:rPr lang="en-US" baseline="0" dirty="0" err="1" smtClean="0"/>
              <a:t>পড়ে</a:t>
            </a:r>
            <a:r>
              <a:rPr lang="en-US" baseline="0" dirty="0" smtClean="0"/>
              <a:t> </a:t>
            </a:r>
            <a:r>
              <a:rPr lang="en-US" baseline="0" dirty="0" err="1" smtClean="0"/>
              <a:t>নিবেন</a:t>
            </a:r>
            <a:r>
              <a:rPr lang="en-US" baseline="0" dirty="0" smtClean="0"/>
              <a:t>। </a:t>
            </a:r>
            <a:r>
              <a:rPr lang="en-US" baseline="0" dirty="0" err="1" smtClean="0"/>
              <a:t>সমস্ত</a:t>
            </a:r>
            <a:r>
              <a:rPr lang="en-US" baseline="0" dirty="0" smtClean="0"/>
              <a:t> </a:t>
            </a:r>
            <a:r>
              <a:rPr lang="en-US" baseline="0" dirty="0" err="1" smtClean="0"/>
              <a:t>স্লাইড</a:t>
            </a:r>
            <a:r>
              <a:rPr lang="en-US" baseline="0" dirty="0" smtClean="0"/>
              <a:t> </a:t>
            </a:r>
            <a:r>
              <a:rPr lang="en-US" baseline="0" dirty="0" err="1" smtClean="0"/>
              <a:t>নোট</a:t>
            </a:r>
            <a:r>
              <a:rPr lang="en-US" baseline="0" dirty="0" smtClean="0"/>
              <a:t> </a:t>
            </a:r>
            <a:r>
              <a:rPr lang="en-US" baseline="0" dirty="0" err="1" smtClean="0"/>
              <a:t>দেখে</a:t>
            </a:r>
            <a:r>
              <a:rPr lang="en-US" baseline="0" dirty="0" smtClean="0"/>
              <a:t> </a:t>
            </a:r>
            <a:r>
              <a:rPr lang="en-US" baseline="0" dirty="0" err="1" smtClean="0"/>
              <a:t>নিন</a:t>
            </a:r>
            <a:r>
              <a:rPr lang="en-US" baseline="0" dirty="0" smtClean="0"/>
              <a:t>। </a:t>
            </a:r>
            <a:r>
              <a:rPr lang="en-US" baseline="0" dirty="0" err="1" smtClean="0"/>
              <a:t>এই</a:t>
            </a:r>
            <a:r>
              <a:rPr lang="en-US" baseline="0" dirty="0" smtClean="0"/>
              <a:t> </a:t>
            </a:r>
            <a:r>
              <a:rPr lang="en-US" baseline="0" dirty="0" err="1" smtClean="0"/>
              <a:t>ক্লাসে</a:t>
            </a:r>
            <a:r>
              <a:rPr lang="en-US" baseline="0" dirty="0" smtClean="0"/>
              <a:t> </a:t>
            </a:r>
            <a:r>
              <a:rPr lang="en-US" baseline="0" dirty="0" err="1" smtClean="0"/>
              <a:t>আপনাকে</a:t>
            </a:r>
            <a:r>
              <a:rPr lang="en-US" baseline="0" dirty="0" smtClean="0"/>
              <a:t> </a:t>
            </a:r>
            <a:r>
              <a:rPr lang="en-US" baseline="0" dirty="0" err="1" smtClean="0"/>
              <a:t>স্বাগতম</a:t>
            </a:r>
            <a:r>
              <a:rPr lang="en-US" baseline="0" dirty="0" smtClean="0"/>
              <a:t>।    </a:t>
            </a:r>
            <a:endParaRPr lang="en-IN" dirty="0" smtClean="0"/>
          </a:p>
        </p:txBody>
      </p:sp>
      <p:sp>
        <p:nvSpPr>
          <p:cNvPr id="4" name="Slide Number Placeholder 3"/>
          <p:cNvSpPr>
            <a:spLocks noGrp="1"/>
          </p:cNvSpPr>
          <p:nvPr>
            <p:ph type="sldNum" sz="quarter" idx="10"/>
          </p:nvPr>
        </p:nvSpPr>
        <p:spPr/>
        <p:txBody>
          <a:bodyPr/>
          <a:lstStyle/>
          <a:p>
            <a:fld id="{11482ADE-0EC7-4F3C-B9F8-0AC1E9D0FE7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মাশরুম</a:t>
            </a:r>
            <a:r>
              <a:rPr lang="bn-BD" baseline="0" dirty="0" smtClean="0"/>
              <a:t> এর পুষ্টিমান সম্পর্কে একটি স্লাইড দেখাবেন ও বুঝিয়ে দেবেন।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আপনি এখানে</a:t>
            </a:r>
            <a:r>
              <a:rPr lang="bn-BD" baseline="0" dirty="0" smtClean="0"/>
              <a:t> অন্য কাজ দিতে পারেন । তবে সকলের অংশগ্রহণ করাবেন।</a:t>
            </a:r>
          </a:p>
          <a:p>
            <a:endParaRPr lang="bn-BD" baseline="0" dirty="0" smtClean="0"/>
          </a:p>
        </p:txBody>
      </p:sp>
      <p:sp>
        <p:nvSpPr>
          <p:cNvPr id="4" name="Slide Number Placeholder 3"/>
          <p:cNvSpPr>
            <a:spLocks noGrp="1"/>
          </p:cNvSpPr>
          <p:nvPr>
            <p:ph type="sldNum" sz="quarter" idx="10"/>
          </p:nvPr>
        </p:nvSpPr>
        <p:spPr/>
        <p:txBody>
          <a:bodyPr/>
          <a:lstStyle/>
          <a:p>
            <a:fld id="{11482ADE-0EC7-4F3C-B9F8-0AC1E9D0FE7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একটি</a:t>
            </a:r>
            <a:r>
              <a:rPr lang="bn-BD" baseline="0" dirty="0" smtClean="0"/>
              <a:t> করে স্লাইড শো দেখাবেন ও বুঝিয়ে দেবেন।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একটি</a:t>
            </a:r>
            <a:r>
              <a:rPr lang="bn-BD" baseline="0" dirty="0" smtClean="0"/>
              <a:t> করে স্লাইড শো দেখাবেন ও বুঝিয়ে দেবেন। </a:t>
            </a:r>
            <a:endParaRPr lang="en-US" dirty="0" smtClean="0"/>
          </a:p>
          <a:p>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আপনি অন্য ভিডিও দেখাতে</a:t>
            </a:r>
            <a:r>
              <a:rPr lang="bn-BD" baseline="0" dirty="0" smtClean="0"/>
              <a:t> পারেন।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আমাদের প্রতিদিন ২০০-২৫০ গ্রাম সবজি</a:t>
            </a:r>
            <a:r>
              <a:rPr lang="bn-BD" baseline="0" dirty="0" smtClean="0"/>
              <a:t> খাওয়া প্রয়োজন। আমরা প্রতিদিন গড়ে ৪০-৫০ গ্রাম সবজি খাই। </a:t>
            </a:r>
            <a:endParaRPr lang="en-US" dirty="0" smtClean="0"/>
          </a:p>
        </p:txBody>
      </p:sp>
      <p:sp>
        <p:nvSpPr>
          <p:cNvPr id="4" name="Slide Number Placeholder 3"/>
          <p:cNvSpPr>
            <a:spLocks noGrp="1"/>
          </p:cNvSpPr>
          <p:nvPr>
            <p:ph type="sldNum" sz="quarter" idx="10"/>
          </p:nvPr>
        </p:nvSpPr>
        <p:spPr/>
        <p:txBody>
          <a:bodyPr/>
          <a:lstStyle/>
          <a:p>
            <a:fld id="{11482ADE-0EC7-4F3C-B9F8-0AC1E9D0FE7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চাহিদার তুলনায় কম</a:t>
            </a:r>
            <a:r>
              <a:rPr lang="bn-BD" baseline="0" dirty="0" smtClean="0"/>
              <a:t> সবজি খাওয়ার ফলে ভিটামিন ও মিনারেলের অভাবে  আমরা বিভিন্ন রোগে ভুগি।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মাশরুম</a:t>
            </a:r>
            <a:r>
              <a:rPr lang="bn-BD" baseline="0" dirty="0" smtClean="0"/>
              <a:t> আমাদের সেই সবজির চাহিদা মেটায়।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আপনি এখানে</a:t>
            </a:r>
            <a:r>
              <a:rPr lang="bn-BD" baseline="0" dirty="0" smtClean="0"/>
              <a:t> অন্য কাজ দিতে পারেন। তবে সকলের অংশগ্রহন করাবেন।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মাশরুম</a:t>
            </a:r>
            <a:r>
              <a:rPr lang="bn-BD" baseline="0" dirty="0" smtClean="0"/>
              <a:t> ব্যবসায়িকদিক থেকে খুবই লাভজনক কেননা মাশরুম চাষে কম পুজি ও কম শ্রম দরকার হয়। অল্প দিনের মধ্যে বিনিয়োগকৃত অর্থ তুলে নেওয়া যায়।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NikoshBAN" pitchFamily="2" charset="0"/>
                <a:cs typeface="NikoshBAN" pitchFamily="2" charset="0"/>
              </a:rPr>
              <a:t>স্বাগতমে</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পাঠ</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সম্পর্কিত</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ছবি</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ব্যবহার</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করবেন</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এমন</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ছবি</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ব্যবহার</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করা</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যাবে</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না</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যাতে</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পাঠ</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ঘোষণা</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করা</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না</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হয়ে</a:t>
            </a:r>
            <a:r>
              <a:rPr lang="en-US" sz="2400" baseline="0" dirty="0" smtClean="0">
                <a:latin typeface="NikoshBAN" pitchFamily="2" charset="0"/>
                <a:cs typeface="NikoshBAN" pitchFamily="2" charset="0"/>
              </a:rPr>
              <a:t> </a:t>
            </a:r>
            <a:r>
              <a:rPr lang="en-US" sz="2400" baseline="0" dirty="0" err="1" smtClean="0">
                <a:latin typeface="NikoshBAN" pitchFamily="2" charset="0"/>
                <a:cs typeface="NikoshBAN" pitchFamily="2" charset="0"/>
              </a:rPr>
              <a:t>যায়</a:t>
            </a:r>
            <a:r>
              <a:rPr lang="en-US" sz="2400" baseline="0" dirty="0" smtClean="0">
                <a:latin typeface="NikoshBAN" pitchFamily="2" charset="0"/>
                <a:cs typeface="NikoshBAN" pitchFamily="2" charset="0"/>
              </a:rPr>
              <a:t>। </a:t>
            </a:r>
            <a:endParaRPr lang="en-US" sz="2400" dirty="0" smtClean="0">
              <a:latin typeface="NikoshBAN" pitchFamily="2" charset="0"/>
              <a:cs typeface="NikoshBAN" pitchFamily="2" charset="0"/>
            </a:endParaRPr>
          </a:p>
          <a:p>
            <a:endParaRPr lang="en-US" sz="2400"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0BAD317F-9878-49CA-A54E-C0D8D365C88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dirty="0" smtClean="0">
                <a:latin typeface="NikoshBAN" pitchFamily="2" charset="0"/>
                <a:cs typeface="NikoshBAN" pitchFamily="2" charset="0"/>
              </a:rPr>
              <a:t>মাশরুম চাষে কম পুজি ও কম শ্রম দিয়ে অধিক ফলন ও মুনাফা অর্জন করা যায়। </a:t>
            </a:r>
            <a:endParaRPr lang="en-US" sz="1200"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sz="1200" dirty="0" smtClean="0">
                <a:latin typeface="NikoshBAN" pitchFamily="2" charset="0"/>
                <a:cs typeface="NikoshBAN" pitchFamily="2" charset="0"/>
              </a:rPr>
              <a:t>মাশরুম চাষ করে বেকার যুবসমাজ সহজেই আত্মকর্মসংস্থানের ব্যবস্থা করতে পারে।</a:t>
            </a:r>
            <a:endParaRPr lang="en-US" sz="1200"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আপনি এখানে</a:t>
            </a:r>
            <a:r>
              <a:rPr lang="bn-BD" baseline="0" dirty="0" smtClean="0"/>
              <a:t> অন্য কাজ দিতে পারেন তবে সকলের অংশগ্রহণ করাবেন।</a:t>
            </a:r>
          </a:p>
        </p:txBody>
      </p:sp>
      <p:sp>
        <p:nvSpPr>
          <p:cNvPr id="4" name="Slide Number Placeholder 3"/>
          <p:cNvSpPr>
            <a:spLocks noGrp="1"/>
          </p:cNvSpPr>
          <p:nvPr>
            <p:ph type="sldNum" sz="quarter" idx="10"/>
          </p:nvPr>
        </p:nvSpPr>
        <p:spPr/>
        <p:txBody>
          <a:bodyPr/>
          <a:lstStyle/>
          <a:p>
            <a:fld id="{11482ADE-0EC7-4F3C-B9F8-0AC1E9D0FE7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মূল্যায়নের জন্য</a:t>
            </a:r>
            <a:r>
              <a:rPr lang="bn-BD" baseline="0" dirty="0" smtClean="0"/>
              <a:t> শিক্ষার্থীদেরকে প্রশ্ন করুন তাদের কাছ থেকে উত্তর নিয়ে উত্তরটিতে ক্লিক করুন।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মূল্যায়নের জন্য</a:t>
            </a:r>
            <a:r>
              <a:rPr lang="bn-BD" baseline="0" dirty="0" smtClean="0"/>
              <a:t> শিক্ষার্থীদেরকে প্রশ্ন করুন তাদের কাছ থেকে উত্তর নিয়ে উত্তরটিতে ক্লিক করুন। </a:t>
            </a:r>
            <a:endParaRPr lang="en-US" dirty="0" smtClean="0"/>
          </a:p>
        </p:txBody>
      </p:sp>
      <p:sp>
        <p:nvSpPr>
          <p:cNvPr id="4" name="Slide Number Placeholder 3"/>
          <p:cNvSpPr>
            <a:spLocks noGrp="1"/>
          </p:cNvSpPr>
          <p:nvPr>
            <p:ph type="sldNum" sz="quarter" idx="10"/>
          </p:nvPr>
        </p:nvSpPr>
        <p:spPr/>
        <p:txBody>
          <a:bodyPr/>
          <a:lstStyle/>
          <a:p>
            <a:fld id="{11482ADE-0EC7-4F3C-B9F8-0AC1E9D0FE7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বাড়ির</a:t>
            </a:r>
            <a:r>
              <a:rPr lang="bn-BD" baseline="0" dirty="0" smtClean="0"/>
              <a:t> কাজ হিসাবে সৃজনশীল প্রশ্নের গ বা ঘ নং প্রশ্ন দিতে পারেন। </a:t>
            </a:r>
            <a:endParaRPr lang="en-US" smtClean="0"/>
          </a:p>
          <a:p>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শ্রদ্ধেয়</a:t>
            </a:r>
            <a:r>
              <a:rPr lang="en-US" baseline="0" dirty="0" smtClean="0"/>
              <a:t> </a:t>
            </a:r>
            <a:r>
              <a:rPr lang="en-US" baseline="0" dirty="0" err="1" smtClean="0"/>
              <a:t>শিক্ষকমণ্ডলী</a:t>
            </a:r>
            <a:r>
              <a:rPr lang="en-US" baseline="0" dirty="0" smtClean="0"/>
              <a:t>, </a:t>
            </a:r>
            <a:r>
              <a:rPr lang="en-US" baseline="0" dirty="0" err="1" smtClean="0"/>
              <a:t>এই</a:t>
            </a:r>
            <a:r>
              <a:rPr lang="en-US" baseline="0" dirty="0" smtClean="0"/>
              <a:t> </a:t>
            </a:r>
            <a:r>
              <a:rPr lang="en-US" baseline="0" dirty="0" err="1" smtClean="0"/>
              <a:t>স্লাইড</a:t>
            </a:r>
            <a:r>
              <a:rPr lang="en-US" baseline="0" dirty="0" smtClean="0"/>
              <a:t> </a:t>
            </a:r>
            <a:r>
              <a:rPr lang="en-US" baseline="0" dirty="0" err="1" smtClean="0"/>
              <a:t>নোট</a:t>
            </a:r>
            <a:r>
              <a:rPr lang="en-US" baseline="0" dirty="0" smtClean="0"/>
              <a:t> </a:t>
            </a:r>
            <a:r>
              <a:rPr lang="en-US" baseline="0" dirty="0" err="1" smtClean="0"/>
              <a:t>টি</a:t>
            </a:r>
            <a:r>
              <a:rPr lang="en-US" baseline="0" dirty="0" smtClean="0"/>
              <a:t> </a:t>
            </a:r>
            <a:r>
              <a:rPr lang="en-US" baseline="0" dirty="0" err="1" smtClean="0"/>
              <a:t>অবশ্যই</a:t>
            </a:r>
            <a:r>
              <a:rPr lang="en-US" baseline="0" dirty="0" smtClean="0"/>
              <a:t> </a:t>
            </a:r>
            <a:r>
              <a:rPr lang="en-US" baseline="0" dirty="0" err="1" smtClean="0"/>
              <a:t>দেখাবেন</a:t>
            </a:r>
            <a:r>
              <a:rPr lang="en-US" baseline="0" dirty="0" smtClean="0"/>
              <a:t>। </a:t>
            </a:r>
            <a:r>
              <a:rPr lang="en-US" baseline="0" dirty="0" err="1" smtClean="0"/>
              <a:t>কারণ</a:t>
            </a:r>
            <a:r>
              <a:rPr lang="en-US" baseline="0" dirty="0" smtClean="0"/>
              <a:t> </a:t>
            </a:r>
            <a:r>
              <a:rPr lang="en-US" baseline="0" dirty="0" err="1" smtClean="0"/>
              <a:t>ইহা</a:t>
            </a:r>
            <a:r>
              <a:rPr lang="en-US" baseline="0" dirty="0" smtClean="0"/>
              <a:t> </a:t>
            </a:r>
            <a:r>
              <a:rPr lang="en-US" baseline="0" dirty="0" err="1" smtClean="0"/>
              <a:t>কোনো</a:t>
            </a:r>
            <a:r>
              <a:rPr lang="en-US" baseline="0" dirty="0" smtClean="0"/>
              <a:t> </a:t>
            </a:r>
            <a:r>
              <a:rPr lang="en-US" baseline="0" dirty="0" err="1" smtClean="0"/>
              <a:t>মনগড়া</a:t>
            </a:r>
            <a:r>
              <a:rPr lang="en-US" baseline="0" dirty="0" smtClean="0"/>
              <a:t> </a:t>
            </a:r>
            <a:r>
              <a:rPr lang="en-US" baseline="0" dirty="0" err="1" smtClean="0"/>
              <a:t>ক্লাস</a:t>
            </a:r>
            <a:r>
              <a:rPr lang="en-US" baseline="0" dirty="0" smtClean="0"/>
              <a:t> </a:t>
            </a:r>
            <a:r>
              <a:rPr lang="en-US" baseline="0" dirty="0" err="1" smtClean="0"/>
              <a:t>নয়</a:t>
            </a:r>
            <a:r>
              <a:rPr lang="en-US" baseline="0" dirty="0" smtClean="0"/>
              <a:t>। </a:t>
            </a:r>
            <a:r>
              <a:rPr lang="en-US" baseline="0" dirty="0" err="1" smtClean="0"/>
              <a:t>এই</a:t>
            </a:r>
            <a:r>
              <a:rPr lang="en-US" baseline="0" dirty="0" smtClean="0"/>
              <a:t> </a:t>
            </a:r>
            <a:r>
              <a:rPr lang="en-US" baseline="0" dirty="0" err="1" smtClean="0"/>
              <a:t>ক্লাসটি</a:t>
            </a:r>
            <a:r>
              <a:rPr lang="en-US" baseline="0" dirty="0" smtClean="0"/>
              <a:t> </a:t>
            </a:r>
            <a:r>
              <a:rPr lang="en-US" baseline="0" dirty="0" err="1" smtClean="0"/>
              <a:t>শিক্ষা</a:t>
            </a:r>
            <a:r>
              <a:rPr lang="en-US" baseline="0" dirty="0" smtClean="0"/>
              <a:t> </a:t>
            </a:r>
            <a:r>
              <a:rPr lang="en-US" baseline="0" dirty="0" err="1" smtClean="0"/>
              <a:t>মন্ত্রণালয়য়</a:t>
            </a:r>
            <a:r>
              <a:rPr lang="en-US" baseline="0" dirty="0" smtClean="0"/>
              <a:t>, </a:t>
            </a:r>
            <a:r>
              <a:rPr lang="en-US" baseline="0" dirty="0" err="1" smtClean="0"/>
              <a:t>মাউশি,এন্সিটিবি</a:t>
            </a:r>
            <a:r>
              <a:rPr lang="en-US" baseline="0" dirty="0" smtClean="0"/>
              <a:t> ও </a:t>
            </a:r>
            <a:r>
              <a:rPr lang="en-US" baseline="0" dirty="0" err="1" smtClean="0"/>
              <a:t>এটুআই-এর</a:t>
            </a:r>
            <a:r>
              <a:rPr lang="en-US" baseline="0" dirty="0" smtClean="0"/>
              <a:t> </a:t>
            </a:r>
            <a:r>
              <a:rPr lang="en-US" baseline="0" dirty="0" err="1" smtClean="0"/>
              <a:t>সংশ্লিষ্ট</a:t>
            </a:r>
            <a:r>
              <a:rPr lang="en-US" baseline="0" dirty="0" smtClean="0"/>
              <a:t> </a:t>
            </a:r>
            <a:r>
              <a:rPr lang="en-US" baseline="0" dirty="0" err="1" smtClean="0"/>
              <a:t>কর্মকর্তাবৃন্দসহ</a:t>
            </a:r>
            <a:r>
              <a:rPr lang="en-US" baseline="0" dirty="0" smtClean="0"/>
              <a:t>  </a:t>
            </a:r>
            <a:r>
              <a:rPr lang="en-US" baseline="0" dirty="0" err="1" smtClean="0"/>
              <a:t>অভিজ্ঞ</a:t>
            </a:r>
            <a:r>
              <a:rPr lang="en-US" baseline="0" dirty="0" smtClean="0"/>
              <a:t> </a:t>
            </a:r>
            <a:r>
              <a:rPr lang="en-US" baseline="0" dirty="0" err="1" smtClean="0"/>
              <a:t>শিক্ষকমণ্ডলী</a:t>
            </a:r>
            <a:r>
              <a:rPr lang="en-US" baseline="0" dirty="0" smtClean="0"/>
              <a:t> </a:t>
            </a:r>
            <a:r>
              <a:rPr lang="en-US" baseline="0" dirty="0" err="1" smtClean="0"/>
              <a:t>দ্বারা</a:t>
            </a:r>
            <a:r>
              <a:rPr lang="en-US" baseline="0" dirty="0" smtClean="0"/>
              <a:t> </a:t>
            </a:r>
            <a:r>
              <a:rPr lang="en-US" baseline="0" dirty="0" err="1" smtClean="0"/>
              <a:t>পরামর্শ</a:t>
            </a:r>
            <a:r>
              <a:rPr lang="en-US" baseline="0" dirty="0" smtClean="0"/>
              <a:t> </a:t>
            </a:r>
            <a:r>
              <a:rPr lang="en-US" baseline="0" dirty="0" err="1" smtClean="0"/>
              <a:t>নিয়ে</a:t>
            </a:r>
            <a:r>
              <a:rPr lang="en-US" baseline="0" dirty="0" smtClean="0"/>
              <a:t> </a:t>
            </a:r>
            <a:r>
              <a:rPr lang="en-US" baseline="0" dirty="0" err="1" smtClean="0"/>
              <a:t>সম্পাদন</a:t>
            </a:r>
            <a:r>
              <a:rPr lang="en-US" baseline="0" dirty="0" smtClean="0"/>
              <a:t> </a:t>
            </a:r>
            <a:r>
              <a:rPr lang="en-US" baseline="0" dirty="0" err="1" smtClean="0"/>
              <a:t>করা</a:t>
            </a:r>
            <a:r>
              <a:rPr lang="en-US" baseline="0" dirty="0" smtClean="0"/>
              <a:t> </a:t>
            </a:r>
            <a:r>
              <a:rPr lang="en-US" baseline="0" dirty="0" err="1" smtClean="0"/>
              <a:t>হয়েছে</a:t>
            </a:r>
            <a:r>
              <a:rPr lang="en-US" baseline="0" dirty="0" smtClean="0"/>
              <a:t>।        </a:t>
            </a:r>
            <a:endParaRPr lang="en-IN"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26</a:t>
            </a:fld>
            <a:endParaRPr lang="en-US"/>
          </a:p>
        </p:txBody>
      </p:sp>
    </p:spTree>
    <p:extLst>
      <p:ext uri="{BB962C8B-B14F-4D97-AF65-F5344CB8AC3E}">
        <p14:creationId xmlns:p14="http://schemas.microsoft.com/office/powerpoint/2010/main" val="1140884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ক্লাসটি</a:t>
            </a:r>
            <a:r>
              <a:rPr lang="bn-BD" baseline="0" dirty="0" smtClean="0"/>
              <a:t> উপস্থাপনের জন্য আপনাকে অনেক ধন্যবাদ। </a:t>
            </a:r>
            <a:endParaRPr lang="en-US" dirty="0"/>
          </a:p>
        </p:txBody>
      </p:sp>
      <p:sp>
        <p:nvSpPr>
          <p:cNvPr id="4" name="Slide Number Placeholder 3"/>
          <p:cNvSpPr>
            <a:spLocks noGrp="1"/>
          </p:cNvSpPr>
          <p:nvPr>
            <p:ph type="sldNum" sz="quarter" idx="10"/>
          </p:nvPr>
        </p:nvSpPr>
        <p:spPr/>
        <p:txBody>
          <a:bodyPr/>
          <a:lstStyle/>
          <a:p>
            <a:fld id="{0BAD317F-9878-49CA-A54E-C0D8D365C885}"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এই</a:t>
            </a:r>
            <a:r>
              <a:rPr lang="en-US" dirty="0" smtClean="0"/>
              <a:t> </a:t>
            </a:r>
            <a:r>
              <a:rPr lang="en-US" dirty="0" err="1" smtClean="0"/>
              <a:t>স্লাইড</a:t>
            </a:r>
            <a:r>
              <a:rPr lang="en-US" baseline="0" dirty="0" smtClean="0"/>
              <a:t> টি </a:t>
            </a:r>
            <a:r>
              <a:rPr lang="en-US" baseline="0" dirty="0" err="1" smtClean="0"/>
              <a:t>হাইড</a:t>
            </a:r>
            <a:r>
              <a:rPr lang="en-US" baseline="0" dirty="0" smtClean="0"/>
              <a:t> </a:t>
            </a:r>
            <a:r>
              <a:rPr lang="en-US" baseline="0" dirty="0" err="1" smtClean="0"/>
              <a:t>করে</a:t>
            </a:r>
            <a:r>
              <a:rPr lang="en-US" baseline="0" dirty="0" smtClean="0"/>
              <a:t> </a:t>
            </a:r>
            <a:r>
              <a:rPr lang="en-US" baseline="0" dirty="0" err="1" smtClean="0"/>
              <a:t>রাখা</a:t>
            </a:r>
            <a:r>
              <a:rPr lang="en-US" baseline="0" dirty="0" smtClean="0"/>
              <a:t> </a:t>
            </a:r>
            <a:r>
              <a:rPr lang="en-US" baseline="0" dirty="0" err="1" smtClean="0"/>
              <a:t>যায়</a:t>
            </a:r>
            <a:r>
              <a:rPr lang="en-US" baseline="0" dirty="0" smtClean="0"/>
              <a:t>। </a:t>
            </a:r>
            <a:r>
              <a:rPr lang="en-US" baseline="0" dirty="0" err="1" smtClean="0"/>
              <a:t>দেখালে</a:t>
            </a:r>
            <a:r>
              <a:rPr lang="en-US" baseline="0" dirty="0" smtClean="0"/>
              <a:t> </a:t>
            </a:r>
            <a:r>
              <a:rPr lang="en-US" baseline="0" dirty="0" err="1" smtClean="0"/>
              <a:t>বেশি</a:t>
            </a:r>
            <a:r>
              <a:rPr lang="en-US" baseline="0" dirty="0" smtClean="0"/>
              <a:t> </a:t>
            </a:r>
            <a:r>
              <a:rPr lang="en-US" baseline="0" dirty="0" err="1" smtClean="0"/>
              <a:t>সময়</a:t>
            </a:r>
            <a:r>
              <a:rPr lang="en-US" baseline="0" dirty="0" smtClean="0"/>
              <a:t> </a:t>
            </a:r>
            <a:r>
              <a:rPr lang="en-US" baseline="0" dirty="0" err="1" smtClean="0"/>
              <a:t>দেখাবেন</a:t>
            </a:r>
            <a:r>
              <a:rPr lang="en-US" baseline="0" dirty="0" smtClean="0"/>
              <a:t> </a:t>
            </a:r>
            <a:r>
              <a:rPr lang="en-US" baseline="0" dirty="0" err="1" smtClean="0"/>
              <a:t>না</a:t>
            </a:r>
            <a:r>
              <a:rPr lang="en-US" baseline="0" dirty="0" smtClean="0"/>
              <a:t>, </a:t>
            </a:r>
            <a:r>
              <a:rPr lang="en-US" baseline="0" dirty="0" err="1" smtClean="0"/>
              <a:t>সময়</a:t>
            </a:r>
            <a:r>
              <a:rPr lang="en-US" baseline="0" dirty="0" smtClean="0"/>
              <a:t> </a:t>
            </a:r>
            <a:r>
              <a:rPr lang="en-US" baseline="0" dirty="0" err="1" smtClean="0"/>
              <a:t>নষ্ট</a:t>
            </a:r>
            <a:r>
              <a:rPr lang="en-US" baseline="0" dirty="0" smtClean="0"/>
              <a:t> </a:t>
            </a:r>
            <a:r>
              <a:rPr lang="en-US" baseline="0" dirty="0" err="1" smtClean="0"/>
              <a:t>করা</a:t>
            </a:r>
            <a:r>
              <a:rPr lang="en-US" baseline="0" dirty="0" smtClean="0"/>
              <a:t> </a:t>
            </a:r>
            <a:r>
              <a:rPr lang="en-US" baseline="0" dirty="0" err="1" smtClean="0"/>
              <a:t>যাবে</a:t>
            </a:r>
            <a:r>
              <a:rPr lang="en-US" baseline="0" dirty="0" smtClean="0"/>
              <a:t> </a:t>
            </a:r>
            <a:r>
              <a:rPr lang="en-US" baseline="0" dirty="0" err="1" smtClean="0"/>
              <a:t>না</a:t>
            </a:r>
            <a:r>
              <a:rPr lang="en-US" baseline="0" dirty="0" smtClean="0"/>
              <a:t>। </a:t>
            </a:r>
            <a:endParaRPr lang="en-IN" dirty="0" smtClean="0"/>
          </a:p>
          <a:p>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latin typeface="NikoshBAN" pitchFamily="2" charset="0"/>
                <a:cs typeface="NikoshBAN" pitchFamily="2" charset="0"/>
              </a:rPr>
              <a:t>শ্রদ্ধেয়</a:t>
            </a:r>
            <a:r>
              <a:rPr lang="bn-BD" baseline="0" dirty="0" smtClean="0">
                <a:latin typeface="NikoshBAN" pitchFamily="2" charset="0"/>
                <a:cs typeface="NikoshBAN" pitchFamily="2" charset="0"/>
              </a:rPr>
              <a:t> শিক্ষকমণ্ডলী আপনারা এখানে মাশরুমের জন্য অন্য কোনো ছবি ব্যাবহার করতে পারেন। তবে যে ছবিটি ব্যবহার করবেন তাতে যেন শিক্ষার্থীদের নিকট থেকে উত্তর আসে যে </a:t>
            </a:r>
            <a:r>
              <a:rPr lang="bn-BD" sz="1200" dirty="0" smtClean="0">
                <a:latin typeface="NikoshBAN" pitchFamily="2" charset="0"/>
                <a:cs typeface="NikoshBAN" pitchFamily="2" charset="0"/>
              </a:rPr>
              <a:t>মাশরুম</a:t>
            </a:r>
            <a:r>
              <a:rPr lang="bn-BD" sz="1200" baseline="0" dirty="0" smtClean="0">
                <a:latin typeface="NikoshBAN" pitchFamily="2" charset="0"/>
                <a:cs typeface="NikoshBAN" pitchFamily="2" charset="0"/>
              </a:rPr>
              <a:t> চাষ সম্পর্কে উত্তর আসে।</a:t>
            </a:r>
          </a:p>
          <a:p>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0BAD317F-9878-49CA-A54E-C0D8D365C885}" type="slidenum">
              <a:rPr lang="en-US" smtClean="0"/>
              <a:pPr/>
              <a:t>4</a:t>
            </a:fld>
            <a:endParaRPr lang="en-US"/>
          </a:p>
        </p:txBody>
      </p:sp>
    </p:spTree>
    <p:extLst>
      <p:ext uri="{BB962C8B-B14F-4D97-AF65-F5344CB8AC3E}">
        <p14:creationId xmlns:p14="http://schemas.microsoft.com/office/powerpoint/2010/main" val="428874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latin typeface="NikoshBAN" pitchFamily="2" charset="0"/>
                <a:cs typeface="NikoshBAN" pitchFamily="2" charset="0"/>
              </a:rPr>
              <a:t>শিক্ষার্থীদেরকে</a:t>
            </a:r>
            <a:r>
              <a:rPr lang="bn-BD" baseline="0" dirty="0" smtClean="0">
                <a:latin typeface="NikoshBAN" pitchFamily="2" charset="0"/>
                <a:cs typeface="NikoshBAN" pitchFamily="2" charset="0"/>
              </a:rPr>
              <a:t> প্রশ্ন করে তাদের মুখ থেকে মাশরুম চাষ কথাটি বের করতে হবে।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0BAD317F-9878-49CA-A54E-C0D8D365C88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শ্রদ্ধেয়</a:t>
            </a:r>
            <a:r>
              <a:rPr lang="bn-BD" baseline="0" dirty="0" smtClean="0">
                <a:latin typeface="NikoshBAN" pitchFamily="2" charset="0"/>
                <a:cs typeface="NikoshBAN" pitchFamily="2" charset="0"/>
              </a:rPr>
              <a:t> শিক্ষক মণ্ডলী, আপনাদের কৌশল অনুযায়ী পাঠ ঘোষণা করতে পারেন। এটি বোর্ডে লিখে দেবেন।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19562F9A-883D-452D-830D-E6ACF8213131}" type="slidenum">
              <a:rPr lang="en-US" smtClean="0"/>
              <a:pPr/>
              <a:t>6</a:t>
            </a:fld>
            <a:endParaRPr lang="en-US"/>
          </a:p>
        </p:txBody>
      </p:sp>
    </p:spTree>
    <p:extLst>
      <p:ext uri="{BB962C8B-B14F-4D97-AF65-F5344CB8AC3E}">
        <p14:creationId xmlns:p14="http://schemas.microsoft.com/office/powerpoint/2010/main" val="3351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শিক্ষক</a:t>
            </a:r>
            <a:r>
              <a:rPr lang="bn-BD" baseline="0" dirty="0" smtClean="0"/>
              <a:t> শিখনফল অনুযায়ী পড়াতে চেষ্টা করবেন। বিভিন্ন উপকরণ ব্যবহার করতে পারেন।  </a:t>
            </a:r>
            <a:endParaRPr lang="en-US" dirty="0"/>
          </a:p>
        </p:txBody>
      </p:sp>
      <p:sp>
        <p:nvSpPr>
          <p:cNvPr id="4" name="Slide Number Placeholder 3"/>
          <p:cNvSpPr>
            <a:spLocks noGrp="1"/>
          </p:cNvSpPr>
          <p:nvPr>
            <p:ph type="sldNum" sz="quarter" idx="10"/>
          </p:nvPr>
        </p:nvSpPr>
        <p:spPr/>
        <p:txBody>
          <a:bodyPr/>
          <a:lstStyle/>
          <a:p>
            <a:fld id="{2A788696-DA77-436A-9B2F-3833355C9DE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প্রথমে</a:t>
            </a:r>
            <a:r>
              <a:rPr lang="bn-BD" baseline="0" dirty="0" smtClean="0"/>
              <a:t> প্রশ্ন করবেন মাশরুম কী? তারপর উত্তরটি দেখাবেন  ও উত্তরটি বুঝিয়ে দেবেন। </a:t>
            </a:r>
            <a:endParaRPr lang="en-US" dirty="0"/>
          </a:p>
        </p:txBody>
      </p:sp>
      <p:sp>
        <p:nvSpPr>
          <p:cNvPr id="4" name="Slide Number Placeholder 3"/>
          <p:cNvSpPr>
            <a:spLocks noGrp="1"/>
          </p:cNvSpPr>
          <p:nvPr>
            <p:ph type="sldNum" sz="quarter" idx="10"/>
          </p:nvPr>
        </p:nvSpPr>
        <p:spPr/>
        <p:txBody>
          <a:bodyPr/>
          <a:lstStyle/>
          <a:p>
            <a:fld id="{11482ADE-0EC7-4F3C-B9F8-0AC1E9D0FE7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bn-BD" dirty="0" smtClean="0"/>
              <a:t>মাশরুম</a:t>
            </a:r>
            <a:r>
              <a:rPr lang="bn-BD" baseline="0" dirty="0" smtClean="0"/>
              <a:t> দিয়ে নানা ধরনের মুখরোচক খাবার প্রস্তুত করা যায় তা বলবেন। মাশরুমের স্বাদ মাংসের মত হউয়ায় এটি দিয়ে পাঁচতারা হোটেলে নানারকম মুখরোচক খাবার প্রস্তুত করা হয়ে থাকে। তবে দেশীয় পদ্ধতিতে মাশরুম সবজি, ফ্রাই, স্যুপ, পোলাও বিরিয়ানি, নুডুলস, চিংড়ি ও ছোটমাছের সাথে ব্যবহার করা যায়। মাশরুম তাজা, শুকনা বা গুড়া হিসেবে খাওয়া যায়। </a:t>
            </a:r>
          </a:p>
        </p:txBody>
      </p:sp>
      <p:sp>
        <p:nvSpPr>
          <p:cNvPr id="4" name="Slide Number Placeholder 3"/>
          <p:cNvSpPr>
            <a:spLocks noGrp="1"/>
          </p:cNvSpPr>
          <p:nvPr>
            <p:ph type="sldNum" sz="quarter" idx="10"/>
          </p:nvPr>
        </p:nvSpPr>
        <p:spPr/>
        <p:txBody>
          <a:bodyPr/>
          <a:lstStyle/>
          <a:p>
            <a:fld id="{11482ADE-0EC7-4F3C-B9F8-0AC1E9D0FE7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94BBDC-B0F2-4A32-89A2-4E6A56DD635F}" type="datetime1">
              <a:rPr lang="en-US" smtClean="0"/>
              <a:pPr/>
              <a:t>8/6/2016</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
        <p:nvSpPr>
          <p:cNvPr id="6" name="Slide Number Placeholder 5"/>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CC34A-D23E-4A8D-998F-04CFAC29D0C4}" type="datetime1">
              <a:rPr lang="en-US" smtClean="0"/>
              <a:pPr/>
              <a:t>8/6/2016</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
        <p:nvSpPr>
          <p:cNvPr id="6" name="Slide Number Placeholder 5"/>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D57783-8BD0-4738-8BE8-4D9B2F858648}" type="datetime1">
              <a:rPr lang="en-US" smtClean="0"/>
              <a:pPr/>
              <a:t>8/6/2016</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
        <p:nvSpPr>
          <p:cNvPr id="6" name="Slide Number Placeholder 5"/>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AA643-1C68-4623-A8BC-60D6C3787DBD}" type="datetime1">
              <a:rPr lang="en-US" smtClean="0"/>
              <a:pPr/>
              <a:t>8/6/2016</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
        <p:nvSpPr>
          <p:cNvPr id="6" name="Slide Number Placeholder 5"/>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DB35D3-C842-4E67-B335-833537397B4F}" type="datetime1">
              <a:rPr lang="en-US" smtClean="0"/>
              <a:pPr/>
              <a:t>8/6/2016</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
        <p:nvSpPr>
          <p:cNvPr id="6" name="Slide Number Placeholder 5"/>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C7AA9F-05C2-470C-93F1-85FE9E7D2D7D}" type="datetime1">
              <a:rPr lang="en-US" smtClean="0"/>
              <a:pPr/>
              <a:t>8/6/2016</a:t>
            </a:fld>
            <a:endParaRPr lang="en-US"/>
          </a:p>
        </p:txBody>
      </p:sp>
      <p:sp>
        <p:nvSpPr>
          <p:cNvPr id="6" name="Footer Placeholder 5"/>
          <p:cNvSpPr>
            <a:spLocks noGrp="1"/>
          </p:cNvSpPr>
          <p:nvPr>
            <p:ph type="ftr" sz="quarter" idx="11"/>
          </p:nvPr>
        </p:nvSpPr>
        <p:spPr/>
        <p:txBody>
          <a:bodyPr/>
          <a:lstStyle/>
          <a:p>
            <a:r>
              <a:rPr lang="en-US" smtClean="0"/>
              <a:t>Apurba Agriculture</a:t>
            </a:r>
            <a:endParaRPr lang="en-US"/>
          </a:p>
        </p:txBody>
      </p:sp>
      <p:sp>
        <p:nvSpPr>
          <p:cNvPr id="7" name="Slide Number Placeholder 6"/>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01AF86-A099-4610-AE4E-C860184A5834}" type="datetime1">
              <a:rPr lang="en-US" smtClean="0"/>
              <a:pPr/>
              <a:t>8/6/2016</a:t>
            </a:fld>
            <a:endParaRPr lang="en-US"/>
          </a:p>
        </p:txBody>
      </p:sp>
      <p:sp>
        <p:nvSpPr>
          <p:cNvPr id="8" name="Footer Placeholder 7"/>
          <p:cNvSpPr>
            <a:spLocks noGrp="1"/>
          </p:cNvSpPr>
          <p:nvPr>
            <p:ph type="ftr" sz="quarter" idx="11"/>
          </p:nvPr>
        </p:nvSpPr>
        <p:spPr/>
        <p:txBody>
          <a:bodyPr/>
          <a:lstStyle/>
          <a:p>
            <a:r>
              <a:rPr lang="en-US" smtClean="0"/>
              <a:t>Apurba Agriculture</a:t>
            </a:r>
            <a:endParaRPr lang="en-US"/>
          </a:p>
        </p:txBody>
      </p:sp>
      <p:sp>
        <p:nvSpPr>
          <p:cNvPr id="9" name="Slide Number Placeholder 8"/>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9CBF32-8897-4BB7-B686-DF507FE0E3B4}" type="datetime1">
              <a:rPr lang="en-US" smtClean="0"/>
              <a:pPr/>
              <a:t>8/6/2016</a:t>
            </a:fld>
            <a:endParaRPr lang="en-US"/>
          </a:p>
        </p:txBody>
      </p:sp>
      <p:sp>
        <p:nvSpPr>
          <p:cNvPr id="4" name="Footer Placeholder 3"/>
          <p:cNvSpPr>
            <a:spLocks noGrp="1"/>
          </p:cNvSpPr>
          <p:nvPr>
            <p:ph type="ftr" sz="quarter" idx="11"/>
          </p:nvPr>
        </p:nvSpPr>
        <p:spPr/>
        <p:txBody>
          <a:bodyPr/>
          <a:lstStyle/>
          <a:p>
            <a:r>
              <a:rPr lang="en-US" smtClean="0"/>
              <a:t>Apurba Agriculture</a:t>
            </a:r>
            <a:endParaRPr lang="en-US"/>
          </a:p>
        </p:txBody>
      </p:sp>
      <p:sp>
        <p:nvSpPr>
          <p:cNvPr id="5" name="Slide Number Placeholder 4"/>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59E5E-BE07-41EA-B45C-6A2DF41BE58F}" type="datetime1">
              <a:rPr lang="en-US" smtClean="0"/>
              <a:pPr/>
              <a:t>8/6/2016</a:t>
            </a:fld>
            <a:endParaRPr lang="en-US"/>
          </a:p>
        </p:txBody>
      </p:sp>
      <p:sp>
        <p:nvSpPr>
          <p:cNvPr id="3" name="Footer Placeholder 2"/>
          <p:cNvSpPr>
            <a:spLocks noGrp="1"/>
          </p:cNvSpPr>
          <p:nvPr>
            <p:ph type="ftr" sz="quarter" idx="11"/>
          </p:nvPr>
        </p:nvSpPr>
        <p:spPr/>
        <p:txBody>
          <a:bodyPr/>
          <a:lstStyle/>
          <a:p>
            <a:r>
              <a:rPr lang="en-US" smtClean="0"/>
              <a:t>Apurba Agriculture</a:t>
            </a:r>
            <a:endParaRPr lang="en-US"/>
          </a:p>
        </p:txBody>
      </p:sp>
      <p:sp>
        <p:nvSpPr>
          <p:cNvPr id="4" name="Slide Number Placeholder 3"/>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5B078-3B37-4C28-8A51-3171BF36DA86}" type="datetime1">
              <a:rPr lang="en-US" smtClean="0"/>
              <a:pPr/>
              <a:t>8/6/2016</a:t>
            </a:fld>
            <a:endParaRPr lang="en-US"/>
          </a:p>
        </p:txBody>
      </p:sp>
      <p:sp>
        <p:nvSpPr>
          <p:cNvPr id="6" name="Footer Placeholder 5"/>
          <p:cNvSpPr>
            <a:spLocks noGrp="1"/>
          </p:cNvSpPr>
          <p:nvPr>
            <p:ph type="ftr" sz="quarter" idx="11"/>
          </p:nvPr>
        </p:nvSpPr>
        <p:spPr/>
        <p:txBody>
          <a:bodyPr/>
          <a:lstStyle/>
          <a:p>
            <a:r>
              <a:rPr lang="en-US" smtClean="0"/>
              <a:t>Apurba Agriculture</a:t>
            </a:r>
            <a:endParaRPr lang="en-US"/>
          </a:p>
        </p:txBody>
      </p:sp>
      <p:sp>
        <p:nvSpPr>
          <p:cNvPr id="7" name="Slide Number Placeholder 6"/>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4E8E1-AED7-4BD4-A05F-7A21DB545133}" type="datetime1">
              <a:rPr lang="en-US" smtClean="0"/>
              <a:pPr/>
              <a:t>8/6/2016</a:t>
            </a:fld>
            <a:endParaRPr lang="en-US"/>
          </a:p>
        </p:txBody>
      </p:sp>
      <p:sp>
        <p:nvSpPr>
          <p:cNvPr id="6" name="Footer Placeholder 5"/>
          <p:cNvSpPr>
            <a:spLocks noGrp="1"/>
          </p:cNvSpPr>
          <p:nvPr>
            <p:ph type="ftr" sz="quarter" idx="11"/>
          </p:nvPr>
        </p:nvSpPr>
        <p:spPr/>
        <p:txBody>
          <a:bodyPr/>
          <a:lstStyle/>
          <a:p>
            <a:r>
              <a:rPr lang="en-US" smtClean="0"/>
              <a:t>Apurba Agriculture</a:t>
            </a:r>
            <a:endParaRPr lang="en-US"/>
          </a:p>
        </p:txBody>
      </p:sp>
      <p:sp>
        <p:nvSpPr>
          <p:cNvPr id="7" name="Slide Number Placeholder 6"/>
          <p:cNvSpPr>
            <a:spLocks noGrp="1"/>
          </p:cNvSpPr>
          <p:nvPr>
            <p:ph type="sldNum" sz="quarter" idx="12"/>
          </p:nvPr>
        </p:nvSpPr>
        <p:spPr/>
        <p:txBody>
          <a:bodyPr/>
          <a:lstStyle/>
          <a:p>
            <a:fld id="{448528B2-A734-4EF3-AA1C-A433920626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28E19-C2C7-4FB8-84A9-18E16B0E01CE}" type="datetime1">
              <a:rPr lang="en-US" smtClean="0"/>
              <a:pPr/>
              <a:t>8/6/2016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Apurba Agriculture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528B2-A734-4EF3-AA1C-A433920626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18" Type="http://schemas.openxmlformats.org/officeDocument/2006/relationships/image" Target="../media/image45.jpeg"/><Relationship Id="rId3" Type="http://schemas.openxmlformats.org/officeDocument/2006/relationships/image" Target="../media/image31.pn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13.xml"/><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7.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 Id="rId1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6.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hyperlink" Target="mailto:apurbafaridpur@gmail.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dirty="0"/>
          </a:p>
        </p:txBody>
      </p:sp>
      <p:sp>
        <p:nvSpPr>
          <p:cNvPr id="6" name="Rectangle 5"/>
          <p:cNvSpPr/>
          <p:nvPr/>
        </p:nvSpPr>
        <p:spPr>
          <a:xfrm>
            <a:off x="1140487" y="911952"/>
            <a:ext cx="6484467" cy="707886"/>
          </a:xfrm>
          <a:prstGeom prst="rect">
            <a:avLst/>
          </a:prstGeom>
        </p:spPr>
        <p:txBody>
          <a:bodyPr wrap="none">
            <a:spAutoFit/>
          </a:bodyPr>
          <a:lstStyle/>
          <a:p>
            <a:r>
              <a:rPr lang="bn-BD" sz="4000" dirty="0">
                <a:latin typeface="NikoshBAN" pitchFamily="2" charset="0"/>
                <a:cs typeface="NikoshBAN" pitchFamily="2" charset="0"/>
              </a:rPr>
              <a:t>এই স্লাইডটি সম্মানিত শিক্ষকবৃন্দের জন্য।</a:t>
            </a:r>
            <a:endParaRPr lang="en-US" sz="4000" dirty="0"/>
          </a:p>
        </p:txBody>
      </p:sp>
      <p:sp>
        <p:nvSpPr>
          <p:cNvPr id="7" name="Oval 6"/>
          <p:cNvSpPr/>
          <p:nvPr/>
        </p:nvSpPr>
        <p:spPr>
          <a:xfrm>
            <a:off x="929631" y="1812244"/>
            <a:ext cx="7137779" cy="402771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n-BD" sz="2800" dirty="0" smtClean="0">
              <a:solidFill>
                <a:schemeClr val="tx1"/>
              </a:solidFill>
              <a:latin typeface="NikoshBAN" panose="02000000000000000000" pitchFamily="2" charset="0"/>
              <a:cs typeface="NikoshBAN" panose="02000000000000000000" pitchFamily="2" charset="0"/>
            </a:endParaRPr>
          </a:p>
          <a:p>
            <a:pPr algn="ctr"/>
            <a:r>
              <a:rPr lang="en-US" sz="2800" dirty="0" smtClean="0">
                <a:solidFill>
                  <a:schemeClr val="tx1"/>
                </a:solidFill>
                <a:latin typeface="NikoshBAN" panose="02000000000000000000" pitchFamily="2" charset="0"/>
                <a:cs typeface="NikoshBAN" panose="02000000000000000000" pitchFamily="2" charset="0"/>
              </a:rPr>
              <a:t>এই </a:t>
            </a:r>
            <a:r>
              <a:rPr lang="en-US" sz="2800" dirty="0">
                <a:solidFill>
                  <a:schemeClr val="tx1"/>
                </a:solidFill>
                <a:latin typeface="NikoshBAN" panose="02000000000000000000" pitchFamily="2" charset="0"/>
                <a:cs typeface="NikoshBAN" panose="02000000000000000000" pitchFamily="2" charset="0"/>
              </a:rPr>
              <a:t>পাঠটি </a:t>
            </a:r>
            <a:r>
              <a:rPr lang="en-US" sz="2800" dirty="0" smtClean="0">
                <a:solidFill>
                  <a:schemeClr val="tx1"/>
                </a:solidFill>
                <a:latin typeface="NikoshBAN" panose="02000000000000000000" pitchFamily="2" charset="0"/>
                <a:cs typeface="NikoshBAN" panose="02000000000000000000" pitchFamily="2" charset="0"/>
              </a:rPr>
              <a:t>শ্রে</a:t>
            </a:r>
            <a:r>
              <a:rPr lang="bn-BD" sz="2800" dirty="0" smtClean="0">
                <a:solidFill>
                  <a:schemeClr val="tx1"/>
                </a:solidFill>
                <a:latin typeface="NikoshBAN" panose="02000000000000000000" pitchFamily="2" charset="0"/>
                <a:cs typeface="NikoshBAN" panose="02000000000000000000" pitchFamily="2" charset="0"/>
              </a:rPr>
              <a:t>ণি</a:t>
            </a:r>
            <a:r>
              <a:rPr lang="en-US" sz="2800" dirty="0" smtClean="0">
                <a:solidFill>
                  <a:schemeClr val="tx1"/>
                </a:solidFill>
                <a:latin typeface="NikoshBAN" panose="02000000000000000000" pitchFamily="2" charset="0"/>
                <a:cs typeface="NikoshBAN" panose="02000000000000000000" pitchFamily="2" charset="0"/>
              </a:rPr>
              <a:t>কক্ষে </a:t>
            </a:r>
            <a:r>
              <a:rPr lang="en-US" sz="2800" dirty="0">
                <a:solidFill>
                  <a:schemeClr val="tx1"/>
                </a:solidFill>
                <a:latin typeface="NikoshBAN" panose="02000000000000000000" pitchFamily="2" charset="0"/>
                <a:cs typeface="NikoshBAN" panose="02000000000000000000" pitchFamily="2" charset="0"/>
              </a:rPr>
              <a:t>উপস্থাপনের সময় প্রয়োজনীয় </a:t>
            </a:r>
            <a:r>
              <a:rPr lang="bn-BD" sz="2800" dirty="0" smtClean="0">
                <a:solidFill>
                  <a:schemeClr val="tx1"/>
                </a:solidFill>
                <a:latin typeface="NikoshBAN" panose="02000000000000000000" pitchFamily="2" charset="0"/>
                <a:cs typeface="NikoshBAN" panose="02000000000000000000" pitchFamily="2" charset="0"/>
              </a:rPr>
              <a:t>নির্দেশনা</a:t>
            </a:r>
            <a:r>
              <a:rPr lang="en-US" sz="2800" dirty="0" smtClean="0">
                <a:solidFill>
                  <a:schemeClr val="tx1"/>
                </a:solidFill>
                <a:latin typeface="NikoshBAN" panose="02000000000000000000" pitchFamily="2" charset="0"/>
                <a:cs typeface="NikoshBAN" panose="02000000000000000000" pitchFamily="2" charset="0"/>
              </a:rPr>
              <a:t> </a:t>
            </a:r>
            <a:r>
              <a:rPr lang="en-US" sz="2800" dirty="0">
                <a:solidFill>
                  <a:schemeClr val="tx1"/>
                </a:solidFill>
                <a:latin typeface="NikoshBAN" panose="02000000000000000000" pitchFamily="2" charset="0"/>
                <a:cs typeface="NikoshBAN" panose="02000000000000000000" pitchFamily="2" charset="0"/>
              </a:rPr>
              <a:t>প্রতিটি স্লাইডের নিচে অর্থাৎ </a:t>
            </a:r>
            <a:r>
              <a:rPr lang="en-US" sz="2800" dirty="0" smtClean="0">
                <a:solidFill>
                  <a:schemeClr val="tx1"/>
                </a:solidFill>
                <a:latin typeface="NikoshBAN" panose="02000000000000000000" pitchFamily="2" charset="0"/>
                <a:cs typeface="NikoshBAN" panose="02000000000000000000" pitchFamily="2" charset="0"/>
              </a:rPr>
              <a:t>Slide</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Note </a:t>
            </a:r>
            <a:r>
              <a:rPr lang="bn-BD" sz="2800" dirty="0" smtClean="0">
                <a:solidFill>
                  <a:schemeClr val="tx1"/>
                </a:solidFill>
                <a:latin typeface="NikoshBAN" panose="02000000000000000000" pitchFamily="2" charset="0"/>
                <a:cs typeface="NikoshBAN" panose="02000000000000000000" pitchFamily="2" charset="0"/>
              </a:rPr>
              <a:t>-</a:t>
            </a:r>
            <a:r>
              <a:rPr lang="en-US" sz="2800" dirty="0" smtClean="0">
                <a:solidFill>
                  <a:schemeClr val="tx1"/>
                </a:solidFill>
                <a:latin typeface="NikoshBAN" panose="02000000000000000000" pitchFamily="2" charset="0"/>
                <a:cs typeface="NikoshBAN" panose="02000000000000000000" pitchFamily="2" charset="0"/>
              </a:rPr>
              <a:t>এ </a:t>
            </a:r>
            <a:r>
              <a:rPr lang="en-US" sz="2800" dirty="0">
                <a:solidFill>
                  <a:schemeClr val="tx1"/>
                </a:solidFill>
                <a:latin typeface="NikoshBAN" panose="02000000000000000000" pitchFamily="2" charset="0"/>
                <a:cs typeface="NikoshBAN" panose="02000000000000000000" pitchFamily="2" charset="0"/>
              </a:rPr>
              <a:t>সংযোজন করা হয়েছে। আশা করি </a:t>
            </a:r>
            <a:r>
              <a:rPr lang="en-US" sz="2800" dirty="0" smtClean="0">
                <a:solidFill>
                  <a:schemeClr val="tx1"/>
                </a:solidFill>
                <a:latin typeface="NikoshBAN" panose="02000000000000000000" pitchFamily="2" charset="0"/>
                <a:cs typeface="NikoshBAN" panose="02000000000000000000" pitchFamily="2" charset="0"/>
              </a:rPr>
              <a:t>সম্মানিত</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শিক্ষকগণ </a:t>
            </a:r>
            <a:r>
              <a:rPr lang="bn-BD" sz="2800" dirty="0" smtClean="0">
                <a:solidFill>
                  <a:schemeClr val="tx1"/>
                </a:solidFill>
                <a:latin typeface="NikoshBAN" panose="02000000000000000000" pitchFamily="2" charset="0"/>
                <a:cs typeface="NikoshBAN" panose="02000000000000000000" pitchFamily="2" charset="0"/>
              </a:rPr>
              <a:t>অনুগ্রহপূর্বক </a:t>
            </a:r>
            <a:r>
              <a:rPr lang="en-US" sz="2800" dirty="0" smtClean="0">
                <a:solidFill>
                  <a:schemeClr val="tx1"/>
                </a:solidFill>
                <a:latin typeface="NikoshBAN" panose="02000000000000000000" pitchFamily="2" charset="0"/>
                <a:cs typeface="NikoshBAN" panose="02000000000000000000" pitchFamily="2" charset="0"/>
              </a:rPr>
              <a:t>পাঠটি </a:t>
            </a:r>
            <a:r>
              <a:rPr lang="en-US" sz="2800" dirty="0">
                <a:solidFill>
                  <a:schemeClr val="tx1"/>
                </a:solidFill>
                <a:latin typeface="NikoshBAN" panose="02000000000000000000" pitchFamily="2" charset="0"/>
                <a:cs typeface="NikoshBAN" panose="02000000000000000000" pitchFamily="2" charset="0"/>
              </a:rPr>
              <a:t>উপস্থাপনের পূর্বে উল্লেখিত </a:t>
            </a:r>
            <a:r>
              <a:rPr lang="en-US" sz="2800" dirty="0" smtClean="0">
                <a:solidFill>
                  <a:schemeClr val="tx1"/>
                </a:solidFill>
                <a:latin typeface="NikoshBAN" panose="02000000000000000000" pitchFamily="2" charset="0"/>
                <a:cs typeface="NikoshBAN" panose="02000000000000000000" pitchFamily="2" charset="0"/>
              </a:rPr>
              <a:t>Note</a:t>
            </a:r>
            <a:r>
              <a:rPr lang="bn-BD" sz="2800" dirty="0" smtClean="0">
                <a:solidFill>
                  <a:schemeClr val="tx1"/>
                </a:solidFill>
                <a:latin typeface="NikoshBAN" panose="02000000000000000000" pitchFamily="2" charset="0"/>
                <a:cs typeface="NikoshBAN" panose="02000000000000000000" pitchFamily="2" charset="0"/>
              </a:rPr>
              <a:t> </a:t>
            </a:r>
            <a:r>
              <a:rPr lang="en-US" sz="2800" dirty="0" smtClean="0">
                <a:solidFill>
                  <a:schemeClr val="tx1"/>
                </a:solidFill>
                <a:latin typeface="NikoshBAN" panose="02000000000000000000" pitchFamily="2" charset="0"/>
                <a:cs typeface="NikoshBAN" panose="02000000000000000000" pitchFamily="2" charset="0"/>
              </a:rPr>
              <a:t>দেখে </a:t>
            </a:r>
            <a:r>
              <a:rPr lang="en-US" sz="2800" dirty="0">
                <a:solidFill>
                  <a:schemeClr val="tx1"/>
                </a:solidFill>
                <a:latin typeface="NikoshBAN" panose="02000000000000000000" pitchFamily="2" charset="0"/>
                <a:cs typeface="NikoshBAN" panose="02000000000000000000" pitchFamily="2" charset="0"/>
              </a:rPr>
              <a:t>নিবেন</a:t>
            </a:r>
            <a:r>
              <a:rPr lang="en-US" sz="2800" dirty="0" smtClean="0">
                <a:solidFill>
                  <a:schemeClr val="tx1"/>
                </a:solidFill>
                <a:latin typeface="NikoshBAN" panose="02000000000000000000" pitchFamily="2" charset="0"/>
                <a:cs typeface="NikoshBAN" panose="02000000000000000000" pitchFamily="2" charset="0"/>
              </a:rPr>
              <a:t>।</a:t>
            </a:r>
            <a:r>
              <a:rPr lang="bn-BD" sz="2800" dirty="0" smtClean="0">
                <a:solidFill>
                  <a:schemeClr val="tx1"/>
                </a:solidFill>
                <a:latin typeface="NikoshBAN" panose="02000000000000000000" pitchFamily="2" charset="0"/>
                <a:cs typeface="NikoshBAN" panose="02000000000000000000" pitchFamily="2" charset="0"/>
              </a:rPr>
              <a:t> এছাড়াও শিক্ষকগন</a:t>
            </a:r>
            <a:r>
              <a:rPr lang="en-US" sz="2800" dirty="0" smtClean="0">
                <a:solidFill>
                  <a:schemeClr val="tx1"/>
                </a:solidFill>
                <a:latin typeface="NikoshBAN" panose="02000000000000000000" pitchFamily="2" charset="0"/>
                <a:cs typeface="NikoshBAN" panose="02000000000000000000" pitchFamily="2" charset="0"/>
              </a:rPr>
              <a:t> </a:t>
            </a:r>
            <a:r>
              <a:rPr lang="bn-BD" sz="2800" dirty="0" smtClean="0">
                <a:solidFill>
                  <a:schemeClr val="tx1"/>
                </a:solidFill>
                <a:latin typeface="NikoshBAN" panose="02000000000000000000" pitchFamily="2" charset="0"/>
                <a:cs typeface="NikoshBAN" panose="02000000000000000000" pitchFamily="2" charset="0"/>
              </a:rPr>
              <a:t>প্রয়োজনবোধে তার নিজস্ব কলাকৌশল প্রয়োগ করতে পারবেন।</a:t>
            </a:r>
            <a:endParaRPr lang="en-US" sz="2800" dirty="0">
              <a:solidFill>
                <a:schemeClr val="tx1"/>
              </a:solidFill>
              <a:latin typeface="NikoshBAN" panose="02000000000000000000" pitchFamily="2" charset="0"/>
              <a:cs typeface="NikoshBAN" panose="02000000000000000000" pitchFamily="2" charset="0"/>
            </a:endParaRPr>
          </a:p>
          <a:p>
            <a:pPr algn="ctr"/>
            <a:endParaRPr lang="en-US" sz="2800" dirty="0"/>
          </a:p>
        </p:txBody>
      </p:sp>
      <p:sp>
        <p:nvSpPr>
          <p:cNvPr id="8" name="Footer Placeholder 7"/>
          <p:cNvSpPr>
            <a:spLocks noGrp="1"/>
          </p:cNvSpPr>
          <p:nvPr>
            <p:ph type="ftr" sz="quarter" idx="11"/>
          </p:nvPr>
        </p:nvSpPr>
        <p:spPr/>
        <p:txBody>
          <a:bodyPr/>
          <a:lstStyle/>
          <a:p>
            <a:r>
              <a:rPr lang="en-US" smtClean="0"/>
              <a:t>Apurba Agriculture</a:t>
            </a: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71600" y="381000"/>
            <a:ext cx="6324600" cy="783193"/>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4000" dirty="0" smtClean="0">
                <a:latin typeface="NikoshBAN" pitchFamily="2" charset="0"/>
                <a:cs typeface="NikoshBAN" pitchFamily="2" charset="0"/>
              </a:rPr>
              <a:t>মাশরুমের পুষ্টিমান </a:t>
            </a:r>
            <a:endParaRPr lang="en-US" sz="4000" dirty="0">
              <a:latin typeface="NikoshBAN" pitchFamily="2" charset="0"/>
              <a:cs typeface="NikoshBAN" pitchFamily="2" charset="0"/>
            </a:endParaRPr>
          </a:p>
        </p:txBody>
      </p:sp>
      <p:sp>
        <p:nvSpPr>
          <p:cNvPr id="2" name="Footer Placeholder 1"/>
          <p:cNvSpPr>
            <a:spLocks noGrp="1"/>
          </p:cNvSpPr>
          <p:nvPr>
            <p:ph type="ftr" sz="quarter" idx="11"/>
          </p:nvPr>
        </p:nvSpPr>
        <p:spPr/>
        <p:txBody>
          <a:bodyPr/>
          <a:lstStyle/>
          <a:p>
            <a:r>
              <a:rPr lang="en-US" smtClean="0"/>
              <a:t>Apurba Agriculture</a:t>
            </a:r>
            <a:endParaRPr lang="en-US"/>
          </a:p>
        </p:txBody>
      </p:sp>
      <p:sp>
        <p:nvSpPr>
          <p:cNvPr id="4" name="TextBox 3"/>
          <p:cNvSpPr txBox="1"/>
          <p:nvPr/>
        </p:nvSpPr>
        <p:spPr>
          <a:xfrm>
            <a:off x="914400" y="5212318"/>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প্রতি ১০০ গ্রাম শুকনা মাশরুমে রয়েছে ২৫-৩৫ গ্রাম আমিষ, </a:t>
            </a:r>
            <a:endParaRPr lang="en-US" sz="2800" dirty="0">
              <a:latin typeface="NikoshBAN" pitchFamily="2" charset="0"/>
              <a:cs typeface="NikoshBAN" pitchFamily="2" charset="0"/>
            </a:endParaRPr>
          </a:p>
        </p:txBody>
      </p:sp>
      <p:pic>
        <p:nvPicPr>
          <p:cNvPr id="12" name="Picture 11" descr="rice-plant.jpg"/>
          <p:cNvPicPr>
            <a:picLocks noChangeAspect="1"/>
          </p:cNvPicPr>
          <p:nvPr/>
        </p:nvPicPr>
        <p:blipFill>
          <a:blip r:embed="rId3"/>
          <a:stretch>
            <a:fillRect/>
          </a:stretch>
        </p:blipFill>
        <p:spPr>
          <a:xfrm>
            <a:off x="381000" y="1447800"/>
            <a:ext cx="4114800" cy="3276600"/>
          </a:xfrm>
          <a:prstGeom prst="roundRect">
            <a:avLst/>
          </a:prstGeom>
          <a:ln w="28575">
            <a:solidFill>
              <a:srgbClr val="7030A0"/>
            </a:solidFill>
          </a:ln>
        </p:spPr>
      </p:pic>
      <p:pic>
        <p:nvPicPr>
          <p:cNvPr id="13" name="Picture 12" descr="images.jpg"/>
          <p:cNvPicPr>
            <a:picLocks noChangeAspect="1"/>
          </p:cNvPicPr>
          <p:nvPr/>
        </p:nvPicPr>
        <p:blipFill>
          <a:blip r:embed="rId4"/>
          <a:stretch>
            <a:fillRect/>
          </a:stretch>
        </p:blipFill>
        <p:spPr>
          <a:xfrm>
            <a:off x="4648200" y="1447800"/>
            <a:ext cx="4114800" cy="3276600"/>
          </a:xfrm>
          <a:prstGeom prst="roundRect">
            <a:avLst/>
          </a:prstGeom>
          <a:ln w="28575">
            <a:solidFill>
              <a:srgbClr val="7030A0"/>
            </a:solidFill>
          </a:ln>
        </p:spPr>
      </p:pic>
      <p:pic>
        <p:nvPicPr>
          <p:cNvPr id="9" name="Picture 8" descr="images.jpg"/>
          <p:cNvPicPr>
            <a:picLocks noChangeAspect="1"/>
          </p:cNvPicPr>
          <p:nvPr/>
        </p:nvPicPr>
        <p:blipFill>
          <a:blip r:embed="rId5"/>
          <a:stretch>
            <a:fillRect/>
          </a:stretch>
        </p:blipFill>
        <p:spPr>
          <a:xfrm>
            <a:off x="4648200" y="1447800"/>
            <a:ext cx="4114800" cy="3276600"/>
          </a:xfrm>
          <a:prstGeom prst="roundRect">
            <a:avLst/>
          </a:prstGeom>
          <a:ln w="28575">
            <a:solidFill>
              <a:srgbClr val="7030A0"/>
            </a:solidFill>
          </a:ln>
        </p:spPr>
      </p:pic>
      <p:sp>
        <p:nvSpPr>
          <p:cNvPr id="10" name="TextBox 9"/>
          <p:cNvSpPr txBox="1"/>
          <p:nvPr/>
        </p:nvSpPr>
        <p:spPr>
          <a:xfrm>
            <a:off x="914400" y="5212318"/>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১০-১৫ গ্রাম সব ধরনের ভিটামিন ও মিনারেলস, </a:t>
            </a:r>
            <a:endParaRPr lang="en-US" sz="2800" dirty="0">
              <a:latin typeface="NikoshBAN" pitchFamily="2" charset="0"/>
              <a:cs typeface="NikoshBAN" pitchFamily="2" charset="0"/>
            </a:endParaRPr>
          </a:p>
        </p:txBody>
      </p:sp>
      <p:pic>
        <p:nvPicPr>
          <p:cNvPr id="11" name="Picture 10" descr="images.jpg"/>
          <p:cNvPicPr>
            <a:picLocks noChangeAspect="1"/>
          </p:cNvPicPr>
          <p:nvPr/>
        </p:nvPicPr>
        <p:blipFill>
          <a:blip r:embed="rId6"/>
          <a:stretch>
            <a:fillRect/>
          </a:stretch>
        </p:blipFill>
        <p:spPr>
          <a:xfrm>
            <a:off x="4648200" y="1447800"/>
            <a:ext cx="4114800" cy="3276600"/>
          </a:xfrm>
          <a:prstGeom prst="roundRect">
            <a:avLst/>
          </a:prstGeom>
          <a:ln w="28575">
            <a:solidFill>
              <a:srgbClr val="7030A0"/>
            </a:solidFill>
          </a:ln>
        </p:spPr>
      </p:pic>
      <p:sp>
        <p:nvSpPr>
          <p:cNvPr id="14" name="TextBox 13"/>
          <p:cNvSpPr txBox="1"/>
          <p:nvPr/>
        </p:nvSpPr>
        <p:spPr>
          <a:xfrm>
            <a:off x="914400" y="5212318"/>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৪০-৫০ গ্রাম শর্করা ও আঁশ,</a:t>
            </a:r>
            <a:endParaRPr lang="en-US" sz="2800" dirty="0">
              <a:latin typeface="NikoshBAN" pitchFamily="2" charset="0"/>
              <a:cs typeface="NikoshBAN" pitchFamily="2" charset="0"/>
            </a:endParaRPr>
          </a:p>
        </p:txBody>
      </p:sp>
      <p:pic>
        <p:nvPicPr>
          <p:cNvPr id="15" name="Picture 14" descr="images.jpg"/>
          <p:cNvPicPr>
            <a:picLocks noChangeAspect="1"/>
          </p:cNvPicPr>
          <p:nvPr/>
        </p:nvPicPr>
        <p:blipFill>
          <a:blip r:embed="rId7"/>
          <a:stretch>
            <a:fillRect/>
          </a:stretch>
        </p:blipFill>
        <p:spPr>
          <a:xfrm>
            <a:off x="4648200" y="1447800"/>
            <a:ext cx="4114800" cy="3276600"/>
          </a:xfrm>
          <a:prstGeom prst="roundRect">
            <a:avLst/>
          </a:prstGeom>
          <a:ln w="28575">
            <a:solidFill>
              <a:srgbClr val="7030A0"/>
            </a:solidFill>
          </a:ln>
        </p:spPr>
      </p:pic>
      <p:sp>
        <p:nvSpPr>
          <p:cNvPr id="16" name="TextBox 15"/>
          <p:cNvSpPr txBox="1"/>
          <p:nvPr/>
        </p:nvSpPr>
        <p:spPr>
          <a:xfrm>
            <a:off x="914400" y="5212318"/>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এবং ৪-৬ গ্রাম চর্বি। </a:t>
            </a:r>
            <a:endParaRPr lang="en-US" sz="2800" dirty="0">
              <a:latin typeface="NikoshBAN" pitchFamily="2" charset="0"/>
              <a:cs typeface="NikoshBAN" pitchFamily="2" charset="0"/>
            </a:endParaRPr>
          </a:p>
        </p:txBody>
      </p:sp>
      <p:sp>
        <p:nvSpPr>
          <p:cNvPr id="17" name="Slide Number Placeholder 16"/>
          <p:cNvSpPr>
            <a:spLocks noGrp="1"/>
          </p:cNvSpPr>
          <p:nvPr>
            <p:ph type="sldNum" sz="quarter" idx="12"/>
          </p:nvPr>
        </p:nvSpPr>
        <p:spPr/>
        <p:txBody>
          <a:bodyPr/>
          <a:lstStyle/>
          <a:p>
            <a:fld id="{448528B2-A734-4EF3-AA1C-A433920626D1}" type="slidenum">
              <a:rPr lang="en-US" smtClean="0"/>
              <a:pPr/>
              <a:t>10</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par>
                                <p:cTn id="8" presetID="21"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4)">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4)">
                                      <p:cBhvr>
                                        <p:cTn id="29" dur="2000"/>
                                        <p:tgtEl>
                                          <p:spTgt spid="9"/>
                                        </p:tgtEl>
                                      </p:cBhvr>
                                    </p:animEffect>
                                  </p:childTnLst>
                                </p:cTn>
                              </p:par>
                              <p:par>
                                <p:cTn id="30" presetID="3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heel(4)">
                                      <p:cBhvr>
                                        <p:cTn id="40" dur="2000"/>
                                        <p:tgtEl>
                                          <p:spTgt spid="11"/>
                                        </p:tgtEl>
                                      </p:cBhvr>
                                    </p:animEffect>
                                  </p:childTnLst>
                                </p:cTn>
                              </p:par>
                              <p:par>
                                <p:cTn id="41" presetID="37"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900" decel="100000" fill="hold"/>
                                        <p:tgtEl>
                                          <p:spTgt spid="1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heel(4)">
                                      <p:cBhvr>
                                        <p:cTn id="51" dur="2000"/>
                                        <p:tgtEl>
                                          <p:spTgt spid="15"/>
                                        </p:tgtEl>
                                      </p:cBhvr>
                                    </p:animEffect>
                                  </p:childTnLst>
                                </p:cTn>
                              </p:par>
                              <p:par>
                                <p:cTn id="52" presetID="3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900" decel="100000" fill="hold"/>
                                        <p:tgtEl>
                                          <p:spTgt spid="1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43200" y="457200"/>
            <a:ext cx="3733800" cy="762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একক</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 কাজ</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endParaRPr>
          </a:p>
        </p:txBody>
      </p:sp>
      <p:pic>
        <p:nvPicPr>
          <p:cNvPr id="3" name="Picture 2" descr="10353548_365085780360663_5308469925829331783_n.jpg"/>
          <p:cNvPicPr>
            <a:picLocks noChangeAspect="1"/>
          </p:cNvPicPr>
          <p:nvPr/>
        </p:nvPicPr>
        <p:blipFill>
          <a:blip r:embed="rId3"/>
          <a:stretch>
            <a:fillRect/>
          </a:stretch>
        </p:blipFill>
        <p:spPr>
          <a:xfrm>
            <a:off x="1438275" y="1412534"/>
            <a:ext cx="6334125" cy="3769066"/>
          </a:xfrm>
          <a:prstGeom prst="round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762000" y="5334000"/>
            <a:ext cx="7696200" cy="1066800"/>
          </a:xfrm>
          <a:prstGeom prst="flowChartTerminator">
            <a:avLst/>
          </a:prstGeom>
          <a:gradFill rotWithShape="1">
            <a:gsLst>
              <a:gs pos="0">
                <a:srgbClr val="FFEFD1"/>
              </a:gs>
              <a:gs pos="64999">
                <a:srgbClr val="F0EBD5"/>
              </a:gs>
              <a:gs pos="100000">
                <a:srgbClr val="D1C39F"/>
              </a:gs>
            </a:gsLst>
            <a:lin ang="16200000" scaled="0"/>
          </a:gradFill>
          <a:scene3d>
            <a:camera prst="orthographicFron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bn-BD" sz="3200" dirty="0" smtClean="0">
                <a:latin typeface="NikoshBAN" pitchFamily="2" charset="0"/>
                <a:cs typeface="NikoshBAN" pitchFamily="2" charset="0"/>
              </a:rPr>
              <a:t>প্রতি ১০০ গ্রাম শুকনা মাশরুমে কী কী পুষ্টি উপাদান থাকে?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11</a:t>
            </a:fld>
            <a:endParaRPr lang="en-US" dirty="0"/>
          </a:p>
        </p:txBody>
      </p:sp>
      <p:sp>
        <p:nvSpPr>
          <p:cNvPr id="6" name="Footer Placeholder 5"/>
          <p:cNvSpPr>
            <a:spLocks noGrp="1"/>
          </p:cNvSpPr>
          <p:nvPr>
            <p:ph type="ftr" sz="quarter" idx="11"/>
          </p:nvPr>
        </p:nvSpPr>
        <p:spPr/>
        <p:txBody>
          <a:bodyPr/>
          <a:lstStyle/>
          <a:p>
            <a:r>
              <a:rPr lang="en-US" smtClean="0"/>
              <a:t>Apurba Agriculture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4)">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e-plant.jpg"/>
          <p:cNvPicPr>
            <a:picLocks noChangeAspect="1"/>
          </p:cNvPicPr>
          <p:nvPr/>
        </p:nvPicPr>
        <p:blipFill>
          <a:blip r:embed="rId3"/>
          <a:stretch>
            <a:fillRect/>
          </a:stretch>
        </p:blipFill>
        <p:spPr>
          <a:xfrm>
            <a:off x="381000" y="1143000"/>
            <a:ext cx="4102152" cy="3470086"/>
          </a:xfrm>
          <a:prstGeom prst="roundRect">
            <a:avLst/>
          </a:prstGeom>
          <a:ln w="28575">
            <a:solidFill>
              <a:srgbClr val="7030A0"/>
            </a:solidFill>
          </a:ln>
        </p:spPr>
      </p:pic>
      <p:pic>
        <p:nvPicPr>
          <p:cNvPr id="5" name="Picture 4" descr="images.jpg"/>
          <p:cNvPicPr>
            <a:picLocks noChangeAspect="1"/>
          </p:cNvPicPr>
          <p:nvPr/>
        </p:nvPicPr>
        <p:blipFill>
          <a:blip r:embed="rId4" cstate="print"/>
          <a:stretch>
            <a:fillRect/>
          </a:stretch>
        </p:blipFill>
        <p:spPr>
          <a:xfrm>
            <a:off x="4683212" y="1143000"/>
            <a:ext cx="4155988" cy="3464012"/>
          </a:xfrm>
          <a:prstGeom prst="roundRect">
            <a:avLst/>
          </a:prstGeom>
          <a:ln w="28575">
            <a:solidFill>
              <a:srgbClr val="7030A0"/>
            </a:solidFill>
          </a:ln>
        </p:spPr>
      </p:pic>
      <p:sp>
        <p:nvSpPr>
          <p:cNvPr id="11" name="TextBox 10"/>
          <p:cNvSpPr txBox="1"/>
          <p:nvPr/>
        </p:nvSpPr>
        <p:spPr>
          <a:xfrm>
            <a:off x="1371600" y="5029200"/>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প্রচুর পরিমানে আছে থায়ামিন (ভিটামিন বি ১) </a:t>
            </a:r>
            <a:endParaRPr lang="en-US" sz="2800" dirty="0">
              <a:latin typeface="NikoshBAN" pitchFamily="2" charset="0"/>
              <a:cs typeface="NikoshBAN" pitchFamily="2" charset="0"/>
            </a:endParaRPr>
          </a:p>
        </p:txBody>
      </p:sp>
      <p:sp>
        <p:nvSpPr>
          <p:cNvPr id="7" name="Slide Number Placeholder 6"/>
          <p:cNvSpPr>
            <a:spLocks noGrp="1"/>
          </p:cNvSpPr>
          <p:nvPr>
            <p:ph type="sldNum" sz="quarter" idx="12"/>
          </p:nvPr>
        </p:nvSpPr>
        <p:spPr/>
        <p:txBody>
          <a:bodyPr/>
          <a:lstStyle/>
          <a:p>
            <a:fld id="{448528B2-A734-4EF3-AA1C-A433920626D1}" type="slidenum">
              <a:rPr lang="en-US" smtClean="0"/>
              <a:pPr/>
              <a:t>12</a:t>
            </a:fld>
            <a:endParaRPr lang="en-US"/>
          </a:p>
        </p:txBody>
      </p:sp>
      <p:sp>
        <p:nvSpPr>
          <p:cNvPr id="8" name="Footer Placeholder 7"/>
          <p:cNvSpPr>
            <a:spLocks noGrp="1"/>
          </p:cNvSpPr>
          <p:nvPr>
            <p:ph type="ftr" sz="quarter" idx="11"/>
          </p:nvPr>
        </p:nvSpPr>
        <p:spPr/>
        <p:txBody>
          <a:bodyPr/>
          <a:lstStyle/>
          <a:p>
            <a:r>
              <a:rPr lang="en-US" smtClean="0"/>
              <a:t>Apurba Agriculture</a:t>
            </a:r>
            <a:endParaRPr lang="en-US" dirty="0"/>
          </a:p>
        </p:txBody>
      </p:sp>
      <p:pic>
        <p:nvPicPr>
          <p:cNvPr id="9" name="Picture 8" descr="images.jpg"/>
          <p:cNvPicPr>
            <a:picLocks noChangeAspect="1"/>
          </p:cNvPicPr>
          <p:nvPr/>
        </p:nvPicPr>
        <p:blipFill>
          <a:blip r:embed="rId5"/>
          <a:stretch>
            <a:fillRect/>
          </a:stretch>
        </p:blipFill>
        <p:spPr>
          <a:xfrm>
            <a:off x="4648200" y="1143000"/>
            <a:ext cx="4226012" cy="3464012"/>
          </a:xfrm>
          <a:prstGeom prst="roundRect">
            <a:avLst/>
          </a:prstGeom>
          <a:ln w="28575">
            <a:solidFill>
              <a:srgbClr val="7030A0"/>
            </a:solidFill>
          </a:ln>
        </p:spPr>
      </p:pic>
      <p:sp>
        <p:nvSpPr>
          <p:cNvPr id="12" name="TextBox 11"/>
          <p:cNvSpPr txBox="1"/>
          <p:nvPr/>
        </p:nvSpPr>
        <p:spPr>
          <a:xfrm>
            <a:off x="1371600" y="5029200"/>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রিবোফ্লাবিন (ভিটামিন বি ২) </a:t>
            </a:r>
            <a:endParaRPr lang="en-US" sz="2800" dirty="0">
              <a:latin typeface="NikoshBAN" pitchFamily="2" charset="0"/>
              <a:cs typeface="NikoshBAN" pitchFamily="2" charset="0"/>
            </a:endParaRPr>
          </a:p>
        </p:txBody>
      </p:sp>
      <p:pic>
        <p:nvPicPr>
          <p:cNvPr id="15" name="Picture 14" descr="images.jpg"/>
          <p:cNvPicPr>
            <a:picLocks noChangeAspect="1"/>
          </p:cNvPicPr>
          <p:nvPr/>
        </p:nvPicPr>
        <p:blipFill>
          <a:blip r:embed="rId6"/>
          <a:stretch>
            <a:fillRect/>
          </a:stretch>
        </p:blipFill>
        <p:spPr>
          <a:xfrm>
            <a:off x="4648200" y="1143000"/>
            <a:ext cx="4226012" cy="3464012"/>
          </a:xfrm>
          <a:prstGeom prst="roundRect">
            <a:avLst/>
          </a:prstGeom>
          <a:ln w="28575">
            <a:solidFill>
              <a:srgbClr val="7030A0"/>
            </a:solidFill>
          </a:ln>
        </p:spPr>
      </p:pic>
      <p:sp>
        <p:nvSpPr>
          <p:cNvPr id="16" name="TextBox 15"/>
          <p:cNvSpPr txBox="1"/>
          <p:nvPr/>
        </p:nvSpPr>
        <p:spPr>
          <a:xfrm>
            <a:off x="1371600" y="5059918"/>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ফসফরাস</a:t>
            </a:r>
            <a:endParaRPr lang="en-US" sz="2800" dirty="0">
              <a:latin typeface="NikoshBAN" pitchFamily="2" charset="0"/>
              <a:cs typeface="NikoshBAN" pitchFamily="2" charset="0"/>
            </a:endParaRPr>
          </a:p>
        </p:txBody>
      </p:sp>
      <p:pic>
        <p:nvPicPr>
          <p:cNvPr id="17" name="Picture 16" descr="images.jpg"/>
          <p:cNvPicPr>
            <a:picLocks noChangeAspect="1"/>
          </p:cNvPicPr>
          <p:nvPr/>
        </p:nvPicPr>
        <p:blipFill>
          <a:blip r:embed="rId7" cstate="print"/>
          <a:stretch>
            <a:fillRect/>
          </a:stretch>
        </p:blipFill>
        <p:spPr>
          <a:xfrm>
            <a:off x="4648200" y="1143001"/>
            <a:ext cx="4226012" cy="3464010"/>
          </a:xfrm>
          <a:prstGeom prst="roundRect">
            <a:avLst/>
          </a:prstGeom>
          <a:ln w="28575">
            <a:solidFill>
              <a:srgbClr val="7030A0"/>
            </a:solidFill>
          </a:ln>
        </p:spPr>
      </p:pic>
      <p:sp>
        <p:nvSpPr>
          <p:cNvPr id="18" name="TextBox 17"/>
          <p:cNvSpPr txBox="1"/>
          <p:nvPr/>
        </p:nvSpPr>
        <p:spPr>
          <a:xfrm>
            <a:off x="1371600" y="5059918"/>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লৌহ</a:t>
            </a:r>
            <a:endParaRPr lang="en-US" sz="2800" dirty="0">
              <a:latin typeface="NikoshBAN" pitchFamily="2" charset="0"/>
              <a:cs typeface="NikoshBAN" pitchFamily="2" charset="0"/>
            </a:endParaRPr>
          </a:p>
        </p:txBody>
      </p:sp>
      <p:pic>
        <p:nvPicPr>
          <p:cNvPr id="19" name="Picture 18" descr="images.jpg"/>
          <p:cNvPicPr>
            <a:picLocks noChangeAspect="1"/>
          </p:cNvPicPr>
          <p:nvPr/>
        </p:nvPicPr>
        <p:blipFill>
          <a:blip r:embed="rId8"/>
          <a:stretch>
            <a:fillRect/>
          </a:stretch>
        </p:blipFill>
        <p:spPr>
          <a:xfrm>
            <a:off x="4648200" y="1143000"/>
            <a:ext cx="4226012" cy="3464012"/>
          </a:xfrm>
          <a:prstGeom prst="roundRect">
            <a:avLst/>
          </a:prstGeom>
          <a:ln w="28575">
            <a:solidFill>
              <a:srgbClr val="7030A0"/>
            </a:solidFill>
          </a:ln>
        </p:spPr>
      </p:pic>
      <p:sp>
        <p:nvSpPr>
          <p:cNvPr id="20" name="TextBox 19"/>
          <p:cNvSpPr txBox="1"/>
          <p:nvPr/>
        </p:nvSpPr>
        <p:spPr>
          <a:xfrm>
            <a:off x="1371600" y="5059918"/>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ক্যালসিয়াম</a:t>
            </a:r>
            <a:endParaRPr lang="en-US" sz="2800" dirty="0">
              <a:latin typeface="NikoshBAN" pitchFamily="2" charset="0"/>
              <a:cs typeface="NikoshBAN" pitchFamily="2" charset="0"/>
            </a:endParaRPr>
          </a:p>
        </p:txBody>
      </p:sp>
      <p:pic>
        <p:nvPicPr>
          <p:cNvPr id="22" name="Picture 21" descr="images.jpg"/>
          <p:cNvPicPr>
            <a:picLocks noChangeAspect="1"/>
          </p:cNvPicPr>
          <p:nvPr/>
        </p:nvPicPr>
        <p:blipFill>
          <a:blip r:embed="rId9" cstate="print"/>
          <a:stretch>
            <a:fillRect/>
          </a:stretch>
        </p:blipFill>
        <p:spPr>
          <a:xfrm>
            <a:off x="4648200" y="1143001"/>
            <a:ext cx="4226012" cy="3464010"/>
          </a:xfrm>
          <a:prstGeom prst="roundRect">
            <a:avLst/>
          </a:prstGeom>
          <a:ln w="28575">
            <a:solidFill>
              <a:srgbClr val="7030A0"/>
            </a:solidFill>
          </a:ln>
        </p:spPr>
      </p:pic>
      <p:sp>
        <p:nvSpPr>
          <p:cNvPr id="23" name="TextBox 22"/>
          <p:cNvSpPr txBox="1"/>
          <p:nvPr/>
        </p:nvSpPr>
        <p:spPr>
          <a:xfrm>
            <a:off x="1371600" y="5059918"/>
            <a:ext cx="6400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এবং কপার</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1"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par>
                                <p:cTn id="32" presetID="21"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4)">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1"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4)">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par>
                                <p:cTn id="50" presetID="21" presetClass="entr" presetSubtype="4"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4)">
                                      <p:cBhvr>
                                        <p:cTn id="52" dur="2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par>
                                <p:cTn id="59" presetID="21" presetClass="entr" presetSubtype="4"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4)">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8" grpId="0" animBg="1"/>
      <p:bldP spid="20"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e-plant.jpg"/>
          <p:cNvPicPr>
            <a:picLocks noChangeAspect="1"/>
          </p:cNvPicPr>
          <p:nvPr/>
        </p:nvPicPr>
        <p:blipFill>
          <a:blip r:embed="rId3" cstate="print"/>
          <a:stretch>
            <a:fillRect/>
          </a:stretch>
        </p:blipFill>
        <p:spPr>
          <a:xfrm>
            <a:off x="381000" y="1695926"/>
            <a:ext cx="4114800" cy="3352800"/>
          </a:xfrm>
          <a:prstGeom prst="roundRect">
            <a:avLst/>
          </a:prstGeom>
          <a:ln w="28575">
            <a:solidFill>
              <a:srgbClr val="7030A0"/>
            </a:solidFill>
          </a:ln>
        </p:spPr>
      </p:pic>
      <p:pic>
        <p:nvPicPr>
          <p:cNvPr id="5" name="Picture 4" descr="images.jpg"/>
          <p:cNvPicPr>
            <a:picLocks noChangeAspect="1"/>
          </p:cNvPicPr>
          <p:nvPr/>
        </p:nvPicPr>
        <p:blipFill>
          <a:blip r:embed="rId4" cstate="print"/>
          <a:stretch>
            <a:fillRect/>
          </a:stretch>
        </p:blipFill>
        <p:spPr>
          <a:xfrm>
            <a:off x="4724400" y="1695926"/>
            <a:ext cx="4114800" cy="3352800"/>
          </a:xfrm>
          <a:prstGeom prst="roundRect">
            <a:avLst/>
          </a:prstGeom>
          <a:ln w="28575">
            <a:solidFill>
              <a:srgbClr val="7030A0"/>
            </a:solidFill>
          </a:ln>
        </p:spPr>
      </p:pic>
      <p:sp>
        <p:nvSpPr>
          <p:cNvPr id="10" name="TextBox 9"/>
          <p:cNvSpPr txBox="1"/>
          <p:nvPr/>
        </p:nvSpPr>
        <p:spPr>
          <a:xfrm>
            <a:off x="838200" y="457200"/>
            <a:ext cx="7467600" cy="783193"/>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4000" dirty="0" smtClean="0">
                <a:latin typeface="NikoshBAN" pitchFamily="2" charset="0"/>
                <a:cs typeface="NikoshBAN" pitchFamily="2" charset="0"/>
              </a:rPr>
              <a:t>মানবদেহে রোগ প্রতিরোধে মাশরুমের ভূমিকা  </a:t>
            </a:r>
            <a:endParaRPr lang="en-US" sz="4000" dirty="0">
              <a:latin typeface="NikoshBAN" pitchFamily="2" charset="0"/>
              <a:cs typeface="NikoshBAN" pitchFamily="2" charset="0"/>
            </a:endParaRPr>
          </a:p>
        </p:txBody>
      </p:sp>
      <p:sp>
        <p:nvSpPr>
          <p:cNvPr id="11" name="TextBox 10"/>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ডায়াবেটিস নিয়ন্ত্রনে রাখতে সহায়তা করে। </a:t>
            </a:r>
            <a:endParaRPr lang="en-US" sz="2800" dirty="0">
              <a:latin typeface="NikoshBAN" pitchFamily="2" charset="0"/>
              <a:cs typeface="NikoshBAN" pitchFamily="2" charset="0"/>
            </a:endParaRPr>
          </a:p>
        </p:txBody>
      </p:sp>
      <p:sp>
        <p:nvSpPr>
          <p:cNvPr id="7" name="Slide Number Placeholder 6"/>
          <p:cNvSpPr>
            <a:spLocks noGrp="1"/>
          </p:cNvSpPr>
          <p:nvPr>
            <p:ph type="sldNum" sz="quarter" idx="12"/>
          </p:nvPr>
        </p:nvSpPr>
        <p:spPr>
          <a:xfrm>
            <a:off x="6553200" y="6340475"/>
            <a:ext cx="2133600" cy="365125"/>
          </a:xfrm>
        </p:spPr>
        <p:txBody>
          <a:bodyPr/>
          <a:lstStyle/>
          <a:p>
            <a:fld id="{448528B2-A734-4EF3-AA1C-A433920626D1}" type="slidenum">
              <a:rPr lang="en-US" smtClean="0"/>
              <a:pPr/>
              <a:t>13</a:t>
            </a:fld>
            <a:endParaRPr lang="en-US" dirty="0"/>
          </a:p>
        </p:txBody>
      </p:sp>
      <p:sp>
        <p:nvSpPr>
          <p:cNvPr id="8" name="Footer Placeholder 7"/>
          <p:cNvSpPr>
            <a:spLocks noGrp="1"/>
          </p:cNvSpPr>
          <p:nvPr>
            <p:ph type="ftr" sz="quarter" idx="11"/>
          </p:nvPr>
        </p:nvSpPr>
        <p:spPr>
          <a:xfrm>
            <a:off x="3124200" y="6340475"/>
            <a:ext cx="2895600" cy="365125"/>
          </a:xfrm>
        </p:spPr>
        <p:txBody>
          <a:bodyPr/>
          <a:lstStyle/>
          <a:p>
            <a:r>
              <a:rPr lang="en-US" smtClean="0"/>
              <a:t>Apurba Agriculture</a:t>
            </a:r>
            <a:endParaRPr lang="en-US" dirty="0"/>
          </a:p>
        </p:txBody>
      </p:sp>
      <p:pic>
        <p:nvPicPr>
          <p:cNvPr id="9" name="Picture 8" descr="rice-plant.jpg"/>
          <p:cNvPicPr>
            <a:picLocks noChangeAspect="1"/>
          </p:cNvPicPr>
          <p:nvPr/>
        </p:nvPicPr>
        <p:blipFill>
          <a:blip r:embed="rId5"/>
          <a:stretch>
            <a:fillRect/>
          </a:stretch>
        </p:blipFill>
        <p:spPr>
          <a:xfrm>
            <a:off x="381000" y="1695926"/>
            <a:ext cx="4114800" cy="3352799"/>
          </a:xfrm>
          <a:prstGeom prst="roundRect">
            <a:avLst/>
          </a:prstGeom>
          <a:ln w="28575">
            <a:solidFill>
              <a:srgbClr val="7030A0"/>
            </a:solidFill>
          </a:ln>
        </p:spPr>
      </p:pic>
      <p:pic>
        <p:nvPicPr>
          <p:cNvPr id="12" name="Picture 11" descr="images.jpg"/>
          <p:cNvPicPr>
            <a:picLocks noChangeAspect="1"/>
          </p:cNvPicPr>
          <p:nvPr/>
        </p:nvPicPr>
        <p:blipFill>
          <a:blip r:embed="rId6"/>
          <a:stretch>
            <a:fillRect/>
          </a:stretch>
        </p:blipFill>
        <p:spPr>
          <a:xfrm>
            <a:off x="4724401" y="1695926"/>
            <a:ext cx="4114798" cy="3352800"/>
          </a:xfrm>
          <a:prstGeom prst="roundRect">
            <a:avLst/>
          </a:prstGeom>
          <a:ln w="28575">
            <a:solidFill>
              <a:srgbClr val="7030A0"/>
            </a:solidFill>
          </a:ln>
        </p:spPr>
      </p:pic>
      <p:sp>
        <p:nvSpPr>
          <p:cNvPr id="13" name="TextBox 12"/>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হৃদরোগের নিরাময়ে কাজ করে। </a:t>
            </a:r>
            <a:endParaRPr lang="en-US" sz="2800" dirty="0">
              <a:latin typeface="NikoshBAN" pitchFamily="2" charset="0"/>
              <a:cs typeface="NikoshBAN" pitchFamily="2" charset="0"/>
            </a:endParaRPr>
          </a:p>
        </p:txBody>
      </p:sp>
      <p:pic>
        <p:nvPicPr>
          <p:cNvPr id="14" name="Picture 13" descr="rice-plant.jpg"/>
          <p:cNvPicPr>
            <a:picLocks noChangeAspect="1"/>
          </p:cNvPicPr>
          <p:nvPr/>
        </p:nvPicPr>
        <p:blipFill>
          <a:blip r:embed="rId7"/>
          <a:stretch>
            <a:fillRect/>
          </a:stretch>
        </p:blipFill>
        <p:spPr>
          <a:xfrm>
            <a:off x="381000" y="1676401"/>
            <a:ext cx="4114800" cy="3391850"/>
          </a:xfrm>
          <a:prstGeom prst="roundRect">
            <a:avLst/>
          </a:prstGeom>
          <a:ln w="28575">
            <a:solidFill>
              <a:srgbClr val="7030A0"/>
            </a:solidFill>
          </a:ln>
        </p:spPr>
      </p:pic>
      <p:pic>
        <p:nvPicPr>
          <p:cNvPr id="15" name="Picture 14" descr="images.jpg"/>
          <p:cNvPicPr>
            <a:picLocks noChangeAspect="1"/>
          </p:cNvPicPr>
          <p:nvPr/>
        </p:nvPicPr>
        <p:blipFill>
          <a:blip r:embed="rId8" cstate="print"/>
          <a:stretch>
            <a:fillRect/>
          </a:stretch>
        </p:blipFill>
        <p:spPr>
          <a:xfrm>
            <a:off x="4724400" y="1676401"/>
            <a:ext cx="4114800" cy="3391850"/>
          </a:xfrm>
          <a:prstGeom prst="roundRect">
            <a:avLst/>
          </a:prstGeom>
          <a:ln w="28575">
            <a:solidFill>
              <a:srgbClr val="7030A0"/>
            </a:solidFill>
          </a:ln>
        </p:spPr>
      </p:pic>
      <p:sp>
        <p:nvSpPr>
          <p:cNvPr id="16" name="TextBox 15"/>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উচ্চ রক্তচাপ নিয়ন্ত্রনে রাখতে সহায়তা করে। </a:t>
            </a:r>
            <a:endParaRPr lang="en-US" sz="2800" dirty="0">
              <a:latin typeface="NikoshBAN" pitchFamily="2" charset="0"/>
              <a:cs typeface="NikoshBAN" pitchFamily="2" charset="0"/>
            </a:endParaRPr>
          </a:p>
        </p:txBody>
      </p:sp>
      <p:pic>
        <p:nvPicPr>
          <p:cNvPr id="17" name="Picture 16" descr="rice-plant.jpg"/>
          <p:cNvPicPr>
            <a:picLocks noChangeAspect="1"/>
          </p:cNvPicPr>
          <p:nvPr/>
        </p:nvPicPr>
        <p:blipFill>
          <a:blip r:embed="rId9"/>
          <a:stretch>
            <a:fillRect/>
          </a:stretch>
        </p:blipFill>
        <p:spPr>
          <a:xfrm>
            <a:off x="381000" y="1676400"/>
            <a:ext cx="4114800" cy="3391852"/>
          </a:xfrm>
          <a:prstGeom prst="roundRect">
            <a:avLst/>
          </a:prstGeom>
          <a:ln w="28575">
            <a:solidFill>
              <a:srgbClr val="7030A0"/>
            </a:solidFill>
          </a:ln>
        </p:spPr>
      </p:pic>
      <p:pic>
        <p:nvPicPr>
          <p:cNvPr id="18" name="Picture 17" descr="images.jpg"/>
          <p:cNvPicPr>
            <a:picLocks noChangeAspect="1"/>
          </p:cNvPicPr>
          <p:nvPr/>
        </p:nvPicPr>
        <p:blipFill>
          <a:blip r:embed="rId10"/>
          <a:stretch>
            <a:fillRect/>
          </a:stretch>
        </p:blipFill>
        <p:spPr>
          <a:xfrm>
            <a:off x="4724400" y="1676400"/>
            <a:ext cx="4114800" cy="3391852"/>
          </a:xfrm>
          <a:prstGeom prst="roundRect">
            <a:avLst/>
          </a:prstGeom>
          <a:ln w="28575">
            <a:solidFill>
              <a:srgbClr val="7030A0"/>
            </a:solidFill>
          </a:ln>
        </p:spPr>
      </p:pic>
      <p:sp>
        <p:nvSpPr>
          <p:cNvPr id="19" name="TextBox 18"/>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রক্তশূন্যতা প্রতিরোধ করে। </a:t>
            </a:r>
            <a:endParaRPr lang="en-US" sz="2800" dirty="0">
              <a:latin typeface="NikoshBAN" pitchFamily="2" charset="0"/>
              <a:cs typeface="NikoshBAN" pitchFamily="2" charset="0"/>
            </a:endParaRPr>
          </a:p>
        </p:txBody>
      </p:sp>
      <p:pic>
        <p:nvPicPr>
          <p:cNvPr id="20" name="Picture 19" descr="rice-plant.jpg"/>
          <p:cNvPicPr>
            <a:picLocks noChangeAspect="1"/>
          </p:cNvPicPr>
          <p:nvPr/>
        </p:nvPicPr>
        <p:blipFill>
          <a:blip r:embed="rId11"/>
          <a:srcRect b="22222"/>
          <a:stretch>
            <a:fillRect/>
          </a:stretch>
        </p:blipFill>
        <p:spPr>
          <a:xfrm>
            <a:off x="381000" y="1676400"/>
            <a:ext cx="4114800" cy="3429000"/>
          </a:xfrm>
          <a:prstGeom prst="roundRect">
            <a:avLst/>
          </a:prstGeom>
          <a:ln w="28575">
            <a:solidFill>
              <a:srgbClr val="7030A0"/>
            </a:solidFill>
          </a:ln>
        </p:spPr>
      </p:pic>
      <p:pic>
        <p:nvPicPr>
          <p:cNvPr id="21" name="Picture 20" descr="images.jpg"/>
          <p:cNvPicPr>
            <a:picLocks noChangeAspect="1"/>
          </p:cNvPicPr>
          <p:nvPr/>
        </p:nvPicPr>
        <p:blipFill>
          <a:blip r:embed="rId12"/>
          <a:stretch>
            <a:fillRect/>
          </a:stretch>
        </p:blipFill>
        <p:spPr>
          <a:xfrm>
            <a:off x="4724400" y="1676400"/>
            <a:ext cx="4114800" cy="3429000"/>
          </a:xfrm>
          <a:prstGeom prst="roundRect">
            <a:avLst/>
          </a:prstGeom>
          <a:ln w="28575">
            <a:solidFill>
              <a:srgbClr val="7030A0"/>
            </a:solidFill>
          </a:ln>
        </p:spPr>
      </p:pic>
      <p:sp>
        <p:nvSpPr>
          <p:cNvPr id="22" name="TextBox 21"/>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আমাশয় রোগ নিরাময়ে কাজ করে। </a:t>
            </a:r>
            <a:endParaRPr lang="en-US" sz="2800" dirty="0">
              <a:latin typeface="NikoshBAN" pitchFamily="2" charset="0"/>
              <a:cs typeface="NikoshBAN" pitchFamily="2" charset="0"/>
            </a:endParaRPr>
          </a:p>
        </p:txBody>
      </p:sp>
      <p:pic>
        <p:nvPicPr>
          <p:cNvPr id="26" name="Picture 25" descr="rice-plant.jpg"/>
          <p:cNvPicPr>
            <a:picLocks noChangeAspect="1"/>
          </p:cNvPicPr>
          <p:nvPr/>
        </p:nvPicPr>
        <p:blipFill>
          <a:blip r:embed="rId13"/>
          <a:stretch>
            <a:fillRect/>
          </a:stretch>
        </p:blipFill>
        <p:spPr>
          <a:xfrm>
            <a:off x="381000" y="1676401"/>
            <a:ext cx="4114800" cy="3428998"/>
          </a:xfrm>
          <a:prstGeom prst="roundRect">
            <a:avLst/>
          </a:prstGeom>
          <a:ln w="28575">
            <a:solidFill>
              <a:srgbClr val="7030A0"/>
            </a:solidFill>
          </a:ln>
        </p:spPr>
      </p:pic>
      <p:pic>
        <p:nvPicPr>
          <p:cNvPr id="27" name="Picture 26" descr="images.jpg"/>
          <p:cNvPicPr>
            <a:picLocks noChangeAspect="1"/>
          </p:cNvPicPr>
          <p:nvPr/>
        </p:nvPicPr>
        <p:blipFill>
          <a:blip r:embed="rId14"/>
          <a:srcRect l="11111" r="3704"/>
          <a:stretch>
            <a:fillRect/>
          </a:stretch>
        </p:blipFill>
        <p:spPr>
          <a:xfrm>
            <a:off x="4724400" y="1676400"/>
            <a:ext cx="4092222" cy="3429000"/>
          </a:xfrm>
          <a:prstGeom prst="roundRect">
            <a:avLst/>
          </a:prstGeom>
          <a:ln w="28575">
            <a:solidFill>
              <a:srgbClr val="7030A0"/>
            </a:solidFill>
          </a:ln>
        </p:spPr>
      </p:pic>
      <p:sp>
        <p:nvSpPr>
          <p:cNvPr id="28" name="TextBox 27"/>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চুল পড়া কমাতে সহায়তা করে। </a:t>
            </a:r>
            <a:endParaRPr lang="en-US" sz="2800" dirty="0">
              <a:latin typeface="NikoshBAN" pitchFamily="2" charset="0"/>
              <a:cs typeface="NikoshBAN" pitchFamily="2" charset="0"/>
            </a:endParaRPr>
          </a:p>
        </p:txBody>
      </p:sp>
      <p:pic>
        <p:nvPicPr>
          <p:cNvPr id="29" name="Picture 28" descr="rice-plant.jpg"/>
          <p:cNvPicPr>
            <a:picLocks noChangeAspect="1"/>
          </p:cNvPicPr>
          <p:nvPr/>
        </p:nvPicPr>
        <p:blipFill>
          <a:blip r:embed="rId15"/>
          <a:stretch>
            <a:fillRect/>
          </a:stretch>
        </p:blipFill>
        <p:spPr>
          <a:xfrm>
            <a:off x="381000" y="1676400"/>
            <a:ext cx="4114800" cy="3429000"/>
          </a:xfrm>
          <a:prstGeom prst="roundRect">
            <a:avLst/>
          </a:prstGeom>
          <a:ln w="28575">
            <a:solidFill>
              <a:srgbClr val="7030A0"/>
            </a:solidFill>
          </a:ln>
        </p:spPr>
      </p:pic>
      <p:pic>
        <p:nvPicPr>
          <p:cNvPr id="30" name="Picture 29" descr="images.jpg"/>
          <p:cNvPicPr>
            <a:picLocks noChangeAspect="1"/>
          </p:cNvPicPr>
          <p:nvPr/>
        </p:nvPicPr>
        <p:blipFill>
          <a:blip r:embed="rId16" cstate="print"/>
          <a:stretch>
            <a:fillRect/>
          </a:stretch>
        </p:blipFill>
        <p:spPr>
          <a:xfrm>
            <a:off x="4724400" y="1676401"/>
            <a:ext cx="4114800" cy="3428999"/>
          </a:xfrm>
          <a:prstGeom prst="roundRect">
            <a:avLst/>
          </a:prstGeom>
          <a:ln w="28575">
            <a:solidFill>
              <a:srgbClr val="7030A0"/>
            </a:solidFill>
          </a:ln>
        </p:spPr>
      </p:pic>
      <p:sp>
        <p:nvSpPr>
          <p:cNvPr id="31" name="TextBox 30"/>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ক্যান্সার প্রতিরোধে সহায়তা করে। </a:t>
            </a:r>
            <a:endParaRPr lang="en-US" sz="2800" dirty="0">
              <a:latin typeface="NikoshBAN" pitchFamily="2" charset="0"/>
              <a:cs typeface="NikoshBAN" pitchFamily="2" charset="0"/>
            </a:endParaRPr>
          </a:p>
        </p:txBody>
      </p:sp>
      <p:pic>
        <p:nvPicPr>
          <p:cNvPr id="35" name="Picture 34" descr="rice-plant.jpg"/>
          <p:cNvPicPr>
            <a:picLocks noChangeAspect="1"/>
          </p:cNvPicPr>
          <p:nvPr/>
        </p:nvPicPr>
        <p:blipFill>
          <a:blip r:embed="rId17"/>
          <a:stretch>
            <a:fillRect/>
          </a:stretch>
        </p:blipFill>
        <p:spPr>
          <a:xfrm>
            <a:off x="381000" y="1676400"/>
            <a:ext cx="4114800" cy="3429000"/>
          </a:xfrm>
          <a:prstGeom prst="roundRect">
            <a:avLst/>
          </a:prstGeom>
          <a:ln w="28575">
            <a:solidFill>
              <a:srgbClr val="7030A0"/>
            </a:solidFill>
          </a:ln>
        </p:spPr>
      </p:pic>
      <p:pic>
        <p:nvPicPr>
          <p:cNvPr id="36" name="Picture 35" descr="images.jpg"/>
          <p:cNvPicPr>
            <a:picLocks noChangeAspect="1"/>
          </p:cNvPicPr>
          <p:nvPr/>
        </p:nvPicPr>
        <p:blipFill>
          <a:blip r:embed="rId18"/>
          <a:stretch>
            <a:fillRect/>
          </a:stretch>
        </p:blipFill>
        <p:spPr>
          <a:xfrm>
            <a:off x="4724400" y="1676401"/>
            <a:ext cx="4114800" cy="3429000"/>
          </a:xfrm>
          <a:prstGeom prst="roundRect">
            <a:avLst/>
          </a:prstGeom>
          <a:ln w="28575">
            <a:solidFill>
              <a:srgbClr val="7030A0"/>
            </a:solidFill>
          </a:ln>
        </p:spPr>
      </p:pic>
      <p:sp>
        <p:nvSpPr>
          <p:cNvPr id="37" name="TextBox 36"/>
          <p:cNvSpPr txBox="1"/>
          <p:nvPr/>
        </p:nvSpPr>
        <p:spPr>
          <a:xfrm>
            <a:off x="914400" y="5364718"/>
            <a:ext cx="7467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টিউমার নিরাময়ে সহায়তা করে। </a:t>
            </a:r>
            <a:endParaRPr lang="en-US" sz="2800" dirty="0">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2000"/>
                                        <p:tgtEl>
                                          <p:spTgt spid="5"/>
                                        </p:tgtEl>
                                      </p:cBhvr>
                                    </p:animEffect>
                                  </p:childTnLst>
                                </p:cTn>
                              </p:par>
                              <p:par>
                                <p:cTn id="11" presetID="37"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4)">
                                      <p:cBhvr>
                                        <p:cTn id="25" dur="2000"/>
                                        <p:tgtEl>
                                          <p:spTgt spid="9"/>
                                        </p:tgtEl>
                                      </p:cBhvr>
                                    </p:animEffect>
                                  </p:childTnLst>
                                </p:cTn>
                              </p:par>
                              <p:par>
                                <p:cTn id="26" presetID="21"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2000"/>
                                        <p:tgtEl>
                                          <p:spTgt spid="12"/>
                                        </p:tgtEl>
                                      </p:cBhvr>
                                    </p:animEffect>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4)">
                                      <p:cBhvr>
                                        <p:cTn id="37" dur="2000"/>
                                        <p:tgtEl>
                                          <p:spTgt spid="14"/>
                                        </p:tgtEl>
                                      </p:cBhvr>
                                    </p:animEffect>
                                  </p:childTnLst>
                                </p:cTn>
                              </p:par>
                              <p:par>
                                <p:cTn id="38" presetID="21" presetClass="entr" presetSubtype="4"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4)">
                                      <p:cBhvr>
                                        <p:cTn id="40" dur="2000"/>
                                        <p:tgtEl>
                                          <p:spTgt spid="15"/>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4)">
                                      <p:cBhvr>
                                        <p:cTn id="49" dur="2000"/>
                                        <p:tgtEl>
                                          <p:spTgt spid="17"/>
                                        </p:tgtEl>
                                      </p:cBhvr>
                                    </p:animEffect>
                                  </p:childTnLst>
                                </p:cTn>
                              </p:par>
                              <p:par>
                                <p:cTn id="50" presetID="21" presetClass="entr" presetSubtype="4"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heel(4)">
                                      <p:cBhvr>
                                        <p:cTn id="52" dur="2000"/>
                                        <p:tgtEl>
                                          <p:spTgt spid="18"/>
                                        </p:tgtEl>
                                      </p:cBhvr>
                                    </p:animEffect>
                                  </p:childTnLst>
                                </p:cTn>
                              </p:par>
                              <p:par>
                                <p:cTn id="53" presetID="2" presetClass="entr" presetSubtype="2"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4"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heel(4)">
                                      <p:cBhvr>
                                        <p:cTn id="61" dur="2000"/>
                                        <p:tgtEl>
                                          <p:spTgt spid="20"/>
                                        </p:tgtEl>
                                      </p:cBhvr>
                                    </p:animEffect>
                                  </p:childTnLst>
                                </p:cTn>
                              </p:par>
                              <p:par>
                                <p:cTn id="62" presetID="21" presetClass="entr" presetSubtype="4"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heel(4)">
                                      <p:cBhvr>
                                        <p:cTn id="64" dur="2000"/>
                                        <p:tgtEl>
                                          <p:spTgt spid="21"/>
                                        </p:tgtEl>
                                      </p:cBhvr>
                                    </p:animEffect>
                                  </p:childTnLst>
                                </p:cTn>
                              </p:par>
                              <p:par>
                                <p:cTn id="65" presetID="2" presetClass="entr" presetSubtype="2"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1"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heel(4)">
                                      <p:cBhvr>
                                        <p:cTn id="73" dur="2000"/>
                                        <p:tgtEl>
                                          <p:spTgt spid="26"/>
                                        </p:tgtEl>
                                      </p:cBhvr>
                                    </p:animEffect>
                                  </p:childTnLst>
                                </p:cTn>
                              </p:par>
                              <p:par>
                                <p:cTn id="74" presetID="21" presetClass="entr" presetSubtype="4"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heel(4)">
                                      <p:cBhvr>
                                        <p:cTn id="76" dur="2000"/>
                                        <p:tgtEl>
                                          <p:spTgt spid="27"/>
                                        </p:tgtEl>
                                      </p:cBhvr>
                                    </p:animEffect>
                                  </p:childTnLst>
                                </p:cTn>
                              </p:par>
                              <p:par>
                                <p:cTn id="77" presetID="2" presetClass="entr" presetSubtype="2"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1+#ppt_w/2"/>
                                          </p:val>
                                        </p:tav>
                                        <p:tav tm="100000">
                                          <p:val>
                                            <p:strVal val="#ppt_x"/>
                                          </p:val>
                                        </p:tav>
                                      </p:tavLst>
                                    </p:anim>
                                    <p:anim calcmode="lin" valueType="num">
                                      <p:cBhvr additive="base">
                                        <p:cTn id="8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1" presetClass="entr" presetSubtype="4"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heel(4)">
                                      <p:cBhvr>
                                        <p:cTn id="85" dur="2000"/>
                                        <p:tgtEl>
                                          <p:spTgt spid="29"/>
                                        </p:tgtEl>
                                      </p:cBhvr>
                                    </p:animEffect>
                                  </p:childTnLst>
                                </p:cTn>
                              </p:par>
                              <p:par>
                                <p:cTn id="86" presetID="21" presetClass="entr" presetSubtype="4" fill="hold"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heel(4)">
                                      <p:cBhvr>
                                        <p:cTn id="88" dur="2000"/>
                                        <p:tgtEl>
                                          <p:spTgt spid="30"/>
                                        </p:tgtEl>
                                      </p:cBhvr>
                                    </p:animEffect>
                                  </p:childTnLst>
                                </p:cTn>
                              </p:par>
                              <p:par>
                                <p:cTn id="89" presetID="2" presetClass="entr" presetSubtype="2"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1+#ppt_w/2"/>
                                          </p:val>
                                        </p:tav>
                                        <p:tav tm="100000">
                                          <p:val>
                                            <p:strVal val="#ppt_x"/>
                                          </p:val>
                                        </p:tav>
                                      </p:tavLst>
                                    </p:anim>
                                    <p:anim calcmode="lin" valueType="num">
                                      <p:cBhvr additive="base">
                                        <p:cTn id="9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1" presetClass="entr" presetSubtype="4"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heel(4)">
                                      <p:cBhvr>
                                        <p:cTn id="97" dur="2000"/>
                                        <p:tgtEl>
                                          <p:spTgt spid="35"/>
                                        </p:tgtEl>
                                      </p:cBhvr>
                                    </p:animEffect>
                                  </p:childTnLst>
                                </p:cTn>
                              </p:par>
                              <p:par>
                                <p:cTn id="98" presetID="21" presetClass="entr" presetSubtype="4" fill="hold"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wheel(4)">
                                      <p:cBhvr>
                                        <p:cTn id="100" dur="2000"/>
                                        <p:tgtEl>
                                          <p:spTgt spid="36"/>
                                        </p:tgtEl>
                                      </p:cBhvr>
                                    </p:animEffect>
                                  </p:childTnLst>
                                </p:cTn>
                              </p:par>
                              <p:par>
                                <p:cTn id="101" presetID="2" presetClass="entr" presetSubtype="2"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1+#ppt_w/2"/>
                                          </p:val>
                                        </p:tav>
                                        <p:tav tm="100000">
                                          <p:val>
                                            <p:strVal val="#ppt_x"/>
                                          </p:val>
                                        </p:tav>
                                      </p:tavLst>
                                    </p:anim>
                                    <p:anim calcmode="lin" valueType="num">
                                      <p:cBhvr additive="base">
                                        <p:cTn id="10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9" grpId="0" animBg="1"/>
      <p:bldP spid="22" grpId="0" animBg="1"/>
      <p:bldP spid="28" grpId="0" animBg="1"/>
      <p:bldP spid="31"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838200"/>
            <a:ext cx="6858000" cy="1093768"/>
          </a:xfrm>
          <a:prstGeom prst="star32">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err="1" smtClean="0">
                <a:latin typeface="NikoshBAN" pitchFamily="2" charset="0"/>
                <a:cs typeface="NikoshBAN" pitchFamily="2" charset="0"/>
              </a:rPr>
              <a:t>এসো</a:t>
            </a:r>
            <a:r>
              <a:rPr lang="en-US" sz="3200" b="1" dirty="0" smtClean="0">
                <a:latin typeface="NikoshBAN" pitchFamily="2" charset="0"/>
                <a:cs typeface="NikoshBAN" pitchFamily="2" charset="0"/>
              </a:rPr>
              <a:t> </a:t>
            </a:r>
            <a:r>
              <a:rPr lang="en-US" sz="3200" b="1" dirty="0" err="1" smtClean="0">
                <a:latin typeface="NikoshBAN" pitchFamily="2" charset="0"/>
                <a:cs typeface="NikoshBAN" pitchFamily="2" charset="0"/>
              </a:rPr>
              <a:t>নিচের</a:t>
            </a:r>
            <a:r>
              <a:rPr lang="en-US" sz="3200" b="1" dirty="0" smtClean="0">
                <a:latin typeface="NikoshBAN" pitchFamily="2" charset="0"/>
                <a:cs typeface="NikoshBAN" pitchFamily="2" charset="0"/>
              </a:rPr>
              <a:t> </a:t>
            </a:r>
            <a:r>
              <a:rPr lang="en-US" sz="3200" b="1" dirty="0" err="1" smtClean="0">
                <a:latin typeface="NikoshBAN" pitchFamily="2" charset="0"/>
                <a:cs typeface="NikoshBAN" pitchFamily="2" charset="0"/>
              </a:rPr>
              <a:t>ভিডিওটি</a:t>
            </a:r>
            <a:r>
              <a:rPr lang="en-US" sz="3200" b="1" dirty="0" smtClean="0">
                <a:latin typeface="NikoshBAN" pitchFamily="2" charset="0"/>
                <a:cs typeface="NikoshBAN" pitchFamily="2" charset="0"/>
              </a:rPr>
              <a:t> </a:t>
            </a:r>
            <a:r>
              <a:rPr lang="en-US" sz="3200" b="1" dirty="0" err="1" smtClean="0">
                <a:latin typeface="NikoshBAN" pitchFamily="2" charset="0"/>
                <a:cs typeface="NikoshBAN" pitchFamily="2" charset="0"/>
              </a:rPr>
              <a:t>দেখি</a:t>
            </a:r>
            <a:r>
              <a:rPr lang="en-US" sz="3200" b="1" dirty="0" smtClean="0">
                <a:latin typeface="NikoshBAN" pitchFamily="2" charset="0"/>
                <a:cs typeface="NikoshBAN" pitchFamily="2" charset="0"/>
              </a:rPr>
              <a:t> </a:t>
            </a:r>
            <a:endParaRPr lang="en-US" sz="3200" b="1" dirty="0">
              <a:latin typeface="NikoshBAN" pitchFamily="2" charset="0"/>
              <a:cs typeface="NikoshBAN" pitchFamily="2" charset="0"/>
            </a:endParaRPr>
          </a:p>
        </p:txBody>
      </p:sp>
      <p:sp>
        <p:nvSpPr>
          <p:cNvPr id="9" name="Slide Number Placeholder 8"/>
          <p:cNvSpPr>
            <a:spLocks noGrp="1"/>
          </p:cNvSpPr>
          <p:nvPr>
            <p:ph type="sldNum" sz="quarter" idx="12"/>
          </p:nvPr>
        </p:nvSpPr>
        <p:spPr/>
        <p:txBody>
          <a:bodyPr/>
          <a:lstStyle/>
          <a:p>
            <a:fld id="{E21E915E-1161-4054-91F7-75EE0522D54F}" type="slidenum">
              <a:rPr lang="en-US" smtClean="0"/>
              <a:pPr/>
              <a:t>14</a:t>
            </a:fld>
            <a:endParaRPr lang="en-US"/>
          </a:p>
        </p:txBody>
      </p:sp>
      <p:sp>
        <p:nvSpPr>
          <p:cNvPr id="10" name="Footer Placeholder 9"/>
          <p:cNvSpPr>
            <a:spLocks noGrp="1"/>
          </p:cNvSpPr>
          <p:nvPr>
            <p:ph type="ftr" sz="quarter" idx="11"/>
          </p:nvPr>
        </p:nvSpPr>
        <p:spPr/>
        <p:txBody>
          <a:bodyPr/>
          <a:lstStyle/>
          <a:p>
            <a:r>
              <a:rPr lang="en-US" smtClean="0"/>
              <a:t>Apurba Agriculture</a:t>
            </a:r>
            <a:endParaRPr lang="en-US"/>
          </a:p>
        </p:txBody>
      </p:sp>
      <p:graphicFrame>
        <p:nvGraphicFramePr>
          <p:cNvPr id="1028" name="Object 4">
            <a:hlinkClick r:id="" action="ppaction://ole?verb=0"/>
          </p:cNvPr>
          <p:cNvGraphicFramePr>
            <a:graphicFrameLocks noChangeAspect="1"/>
          </p:cNvGraphicFramePr>
          <p:nvPr/>
        </p:nvGraphicFramePr>
        <p:xfrm>
          <a:off x="3073400" y="3086100"/>
          <a:ext cx="2995613" cy="685800"/>
        </p:xfrm>
        <a:graphic>
          <a:graphicData uri="http://schemas.openxmlformats.org/presentationml/2006/ole">
            <mc:AlternateContent xmlns:mc="http://schemas.openxmlformats.org/markup-compatibility/2006">
              <mc:Choice xmlns:v="urn:schemas-microsoft-com:vml" Requires="v">
                <p:oleObj spid="_x0000_s1038" name="Packager Shell Object" showAsIcon="1" r:id="rId4" imgW="2995200" imgH="685800" progId="Package">
                  <p:embed/>
                </p:oleObj>
              </mc:Choice>
              <mc:Fallback>
                <p:oleObj name="Packager Shell Object" showAsIcon="1" r:id="rId4" imgW="2995200" imgH="685800" progId="Package">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400" y="3086100"/>
                        <a:ext cx="299561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45649008"/>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Apurba Agriculture</a:t>
            </a:r>
            <a:endParaRPr lang="en-US"/>
          </a:p>
        </p:txBody>
      </p:sp>
      <p:sp>
        <p:nvSpPr>
          <p:cNvPr id="5" name="TextBox 4"/>
          <p:cNvSpPr txBox="1"/>
          <p:nvPr/>
        </p:nvSpPr>
        <p:spPr>
          <a:xfrm>
            <a:off x="685800" y="564118"/>
            <a:ext cx="3352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আমাদের খাওয়া প্রয়োজন </a:t>
            </a:r>
            <a:endParaRPr lang="en-US" sz="2800" dirty="0">
              <a:latin typeface="NikoshBAN" pitchFamily="2" charset="0"/>
              <a:cs typeface="NikoshBAN" pitchFamily="2" charset="0"/>
            </a:endParaRPr>
          </a:p>
        </p:txBody>
      </p:sp>
      <p:sp>
        <p:nvSpPr>
          <p:cNvPr id="4" name="TextBox 3"/>
          <p:cNvSpPr txBox="1"/>
          <p:nvPr/>
        </p:nvSpPr>
        <p:spPr>
          <a:xfrm>
            <a:off x="914400" y="5257800"/>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যা চাহিদার তুলনায় অনেক কম। </a:t>
            </a:r>
            <a:endParaRPr lang="en-US" sz="2800" dirty="0">
              <a:latin typeface="NikoshBAN" pitchFamily="2" charset="0"/>
              <a:cs typeface="NikoshBAN" pitchFamily="2" charset="0"/>
            </a:endParaRPr>
          </a:p>
        </p:txBody>
      </p:sp>
      <p:sp>
        <p:nvSpPr>
          <p:cNvPr id="7" name="TextBox 6"/>
          <p:cNvSpPr txBox="1"/>
          <p:nvPr/>
        </p:nvSpPr>
        <p:spPr>
          <a:xfrm>
            <a:off x="4953000" y="564118"/>
            <a:ext cx="33528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আমরা খাই </a:t>
            </a:r>
            <a:endParaRPr lang="en-US" sz="2800" dirty="0">
              <a:latin typeface="NikoshBAN" pitchFamily="2" charset="0"/>
              <a:cs typeface="NikoshBAN" pitchFamily="2" charset="0"/>
            </a:endParaRPr>
          </a:p>
        </p:txBody>
      </p:sp>
      <p:pic>
        <p:nvPicPr>
          <p:cNvPr id="13" name="Picture 12" descr="images.jpg"/>
          <p:cNvPicPr>
            <a:picLocks noChangeAspect="1"/>
          </p:cNvPicPr>
          <p:nvPr/>
        </p:nvPicPr>
        <p:blipFill>
          <a:blip r:embed="rId3"/>
          <a:stretch>
            <a:fillRect/>
          </a:stretch>
        </p:blipFill>
        <p:spPr>
          <a:xfrm>
            <a:off x="4724400" y="1447800"/>
            <a:ext cx="4114800" cy="3276600"/>
          </a:xfrm>
          <a:prstGeom prst="roundRect">
            <a:avLst/>
          </a:prstGeom>
          <a:ln w="28575">
            <a:solidFill>
              <a:srgbClr val="7030A0"/>
            </a:solidFill>
          </a:ln>
        </p:spPr>
      </p:pic>
      <p:pic>
        <p:nvPicPr>
          <p:cNvPr id="12" name="Picture 11" descr="rice-plant.jpg"/>
          <p:cNvPicPr>
            <a:picLocks noChangeAspect="1"/>
          </p:cNvPicPr>
          <p:nvPr/>
        </p:nvPicPr>
        <p:blipFill>
          <a:blip r:embed="rId4"/>
          <a:stretch>
            <a:fillRect/>
          </a:stretch>
        </p:blipFill>
        <p:spPr>
          <a:xfrm>
            <a:off x="393648" y="1447800"/>
            <a:ext cx="4102152" cy="3276600"/>
          </a:xfrm>
          <a:prstGeom prst="roundRect">
            <a:avLst/>
          </a:prstGeom>
          <a:ln w="28575">
            <a:solidFill>
              <a:srgbClr val="7030A0"/>
            </a:solidFill>
          </a:ln>
        </p:spPr>
      </p:pic>
      <p:sp>
        <p:nvSpPr>
          <p:cNvPr id="8" name="Slide Number Placeholder 7"/>
          <p:cNvSpPr>
            <a:spLocks noGrp="1"/>
          </p:cNvSpPr>
          <p:nvPr>
            <p:ph type="sldNum" sz="quarter" idx="12"/>
          </p:nvPr>
        </p:nvSpPr>
        <p:spPr/>
        <p:txBody>
          <a:bodyPr/>
          <a:lstStyle/>
          <a:p>
            <a:fld id="{448528B2-A734-4EF3-AA1C-A433920626D1}" type="slidenum">
              <a:rPr lang="en-US" smtClean="0"/>
              <a:pPr/>
              <a:t>15</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Left)">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ice-plant.jpg"/>
          <p:cNvPicPr>
            <a:picLocks noChangeAspect="1"/>
          </p:cNvPicPr>
          <p:nvPr/>
        </p:nvPicPr>
        <p:blipFill>
          <a:blip r:embed="rId3"/>
          <a:srcRect l="8979" r="5573"/>
          <a:stretch>
            <a:fillRect/>
          </a:stretch>
        </p:blipFill>
        <p:spPr>
          <a:xfrm>
            <a:off x="457200" y="1219200"/>
            <a:ext cx="4114800" cy="3276601"/>
          </a:xfrm>
          <a:prstGeom prst="roundRect">
            <a:avLst/>
          </a:prstGeom>
          <a:ln w="28575">
            <a:solidFill>
              <a:srgbClr val="7030A0"/>
            </a:solidFill>
          </a:ln>
        </p:spPr>
      </p:pic>
      <p:sp>
        <p:nvSpPr>
          <p:cNvPr id="2" name="Footer Placeholder 1"/>
          <p:cNvSpPr>
            <a:spLocks noGrp="1"/>
          </p:cNvSpPr>
          <p:nvPr>
            <p:ph type="ftr" sz="quarter" idx="11"/>
          </p:nvPr>
        </p:nvSpPr>
        <p:spPr/>
        <p:txBody>
          <a:bodyPr/>
          <a:lstStyle/>
          <a:p>
            <a:r>
              <a:rPr lang="en-US" smtClean="0"/>
              <a:t>Apurba Agriculture</a:t>
            </a:r>
            <a:endParaRPr lang="en-US"/>
          </a:p>
        </p:txBody>
      </p:sp>
      <p:sp>
        <p:nvSpPr>
          <p:cNvPr id="4" name="TextBox 3"/>
          <p:cNvSpPr txBox="1"/>
          <p:nvPr/>
        </p:nvSpPr>
        <p:spPr>
          <a:xfrm>
            <a:off x="914400" y="4953000"/>
            <a:ext cx="7391400" cy="105560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শাকসবজি কম খাওয়ার ফলে ভিটামিনের অভাবে আমরা নানা রোগে ভুগি। </a:t>
            </a:r>
            <a:endParaRPr lang="en-US" sz="2800" dirty="0">
              <a:latin typeface="NikoshBAN" pitchFamily="2" charset="0"/>
              <a:cs typeface="NikoshBAN" pitchFamily="2" charset="0"/>
            </a:endParaRPr>
          </a:p>
        </p:txBody>
      </p:sp>
      <p:pic>
        <p:nvPicPr>
          <p:cNvPr id="13" name="Picture 12" descr="images.jpg"/>
          <p:cNvPicPr>
            <a:picLocks noChangeAspect="1"/>
          </p:cNvPicPr>
          <p:nvPr/>
        </p:nvPicPr>
        <p:blipFill>
          <a:blip r:embed="rId4"/>
          <a:srcRect l="20735" t="25706"/>
          <a:stretch>
            <a:fillRect/>
          </a:stretch>
        </p:blipFill>
        <p:spPr>
          <a:xfrm>
            <a:off x="4724400" y="1219201"/>
            <a:ext cx="4114800" cy="3276600"/>
          </a:xfrm>
          <a:prstGeom prst="roundRect">
            <a:avLst/>
          </a:prstGeom>
          <a:ln w="28575">
            <a:solidFill>
              <a:srgbClr val="7030A0"/>
            </a:solidFill>
          </a:ln>
        </p:spPr>
      </p:pic>
      <p:sp>
        <p:nvSpPr>
          <p:cNvPr id="6" name="Slide Number Placeholder 5"/>
          <p:cNvSpPr>
            <a:spLocks noGrp="1"/>
          </p:cNvSpPr>
          <p:nvPr>
            <p:ph type="sldNum" sz="quarter" idx="12"/>
          </p:nvPr>
        </p:nvSpPr>
        <p:spPr/>
        <p:txBody>
          <a:bodyPr/>
          <a:lstStyle/>
          <a:p>
            <a:fld id="{448528B2-A734-4EF3-AA1C-A433920626D1}" type="slidenum">
              <a:rPr lang="en-US" smtClean="0"/>
              <a:pPr/>
              <a:t>16</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e-plant.jpg"/>
          <p:cNvPicPr>
            <a:picLocks noChangeAspect="1"/>
          </p:cNvPicPr>
          <p:nvPr/>
        </p:nvPicPr>
        <p:blipFill>
          <a:blip r:embed="rId3"/>
          <a:stretch>
            <a:fillRect/>
          </a:stretch>
        </p:blipFill>
        <p:spPr>
          <a:xfrm>
            <a:off x="1168780" y="609600"/>
            <a:ext cx="6730239" cy="4495800"/>
          </a:xfrm>
          <a:prstGeom prst="roundRect">
            <a:avLst/>
          </a:prstGeom>
          <a:ln w="28575">
            <a:solidFill>
              <a:srgbClr val="7030A0"/>
            </a:solidFill>
          </a:ln>
        </p:spPr>
      </p:pic>
      <p:sp>
        <p:nvSpPr>
          <p:cNvPr id="7" name="TextBox 6"/>
          <p:cNvSpPr txBox="1"/>
          <p:nvPr/>
        </p:nvSpPr>
        <p:spPr>
          <a:xfrm>
            <a:off x="1143000" y="5334000"/>
            <a:ext cx="685800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মাশরুম আমাদের সবজির চাহিদা মেটায়। </a:t>
            </a:r>
            <a:endParaRPr lang="en-US" sz="3600" dirty="0">
              <a:latin typeface="NikoshBAN" pitchFamily="2" charset="0"/>
              <a:cs typeface="NikoshBAN" pitchFamily="2" charset="0"/>
            </a:endParaRPr>
          </a:p>
        </p:txBody>
      </p:sp>
      <p:sp>
        <p:nvSpPr>
          <p:cNvPr id="8" name="Slide Number Placeholder 7"/>
          <p:cNvSpPr>
            <a:spLocks noGrp="1"/>
          </p:cNvSpPr>
          <p:nvPr>
            <p:ph type="sldNum" sz="quarter" idx="12"/>
          </p:nvPr>
        </p:nvSpPr>
        <p:spPr/>
        <p:txBody>
          <a:bodyPr/>
          <a:lstStyle/>
          <a:p>
            <a:fld id="{448528B2-A734-4EF3-AA1C-A433920626D1}" type="slidenum">
              <a:rPr lang="en-US" smtClean="0"/>
              <a:pPr/>
              <a:t>17</a:t>
            </a:fld>
            <a:endParaRPr lang="en-US"/>
          </a:p>
        </p:txBody>
      </p:sp>
      <p:sp>
        <p:nvSpPr>
          <p:cNvPr id="9" name="Footer Placeholder 8"/>
          <p:cNvSpPr>
            <a:spLocks noGrp="1"/>
          </p:cNvSpPr>
          <p:nvPr>
            <p:ph type="ftr" sz="quarter" idx="11"/>
          </p:nvPr>
        </p:nvSpPr>
        <p:spPr/>
        <p:txBody>
          <a:bodyPr/>
          <a:lstStyle/>
          <a:p>
            <a:r>
              <a:rPr lang="en-US" smtClean="0"/>
              <a:t>Apurba Agriculture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0" y="457200"/>
            <a:ext cx="3733800" cy="762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দলগত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 কাজ</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endParaRPr>
          </a:p>
        </p:txBody>
      </p:sp>
      <p:pic>
        <p:nvPicPr>
          <p:cNvPr id="3" name="Picture 2" descr="10353548_365085780360663_5308469925829331783_n.jpg"/>
          <p:cNvPicPr>
            <a:picLocks noChangeAspect="1"/>
          </p:cNvPicPr>
          <p:nvPr/>
        </p:nvPicPr>
        <p:blipFill>
          <a:blip r:embed="rId3"/>
          <a:stretch>
            <a:fillRect/>
          </a:stretch>
        </p:blipFill>
        <p:spPr>
          <a:xfrm>
            <a:off x="1600200" y="1295400"/>
            <a:ext cx="6172200" cy="3652502"/>
          </a:xfrm>
          <a:prstGeom prst="roundRect">
            <a:avLst>
              <a:gd name="adj" fmla="val 8594"/>
            </a:avLst>
          </a:prstGeom>
          <a:solidFill>
            <a:srgbClr val="FFFFFF">
              <a:shade val="85000"/>
            </a:srgbClr>
          </a:solidFill>
          <a:ln>
            <a:noFill/>
          </a:ln>
          <a:effectLst/>
        </p:spPr>
      </p:pic>
      <p:sp>
        <p:nvSpPr>
          <p:cNvPr id="4" name="Title 1"/>
          <p:cNvSpPr txBox="1">
            <a:spLocks/>
          </p:cNvSpPr>
          <p:nvPr/>
        </p:nvSpPr>
        <p:spPr>
          <a:xfrm>
            <a:off x="533400" y="5029200"/>
            <a:ext cx="8001000" cy="1371600"/>
          </a:xfrm>
          <a:prstGeom prst="flowChartTerminator">
            <a:avLst/>
          </a:prstGeom>
          <a:gradFill rotWithShape="1">
            <a:gsLst>
              <a:gs pos="0">
                <a:srgbClr val="FFEFD1"/>
              </a:gs>
              <a:gs pos="64999">
                <a:srgbClr val="F0EBD5"/>
              </a:gs>
              <a:gs pos="100000">
                <a:srgbClr val="D1C39F"/>
              </a:gs>
            </a:gsLst>
            <a:lin ang="16200000" scaled="0"/>
          </a:gradFill>
          <a:scene3d>
            <a:camera prst="orthographicFron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Autofit/>
          </a:bodyPr>
          <a:lstStyle/>
          <a:p>
            <a:pPr lvl="0" algn="ctr">
              <a:spcBef>
                <a:spcPct val="0"/>
              </a:spcBef>
              <a:defRPr/>
            </a:pPr>
            <a:r>
              <a:rPr lang="bn-BD" sz="2800" dirty="0" smtClean="0">
                <a:latin typeface="NikoshBAN" pitchFamily="2" charset="0"/>
                <a:cs typeface="NikoshBAN" pitchFamily="2" charset="0"/>
              </a:rPr>
              <a:t>মাশরুম আমাদের দেহের কী কী রোগ প্রতিরোধ করে পোস্টার কাগজে লিখে উপস্থাপন কর।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18</a:t>
            </a:fld>
            <a:endParaRPr lang="en-US" dirty="0"/>
          </a:p>
        </p:txBody>
      </p:sp>
      <p:sp>
        <p:nvSpPr>
          <p:cNvPr id="6" name="Footer Placeholder 5"/>
          <p:cNvSpPr>
            <a:spLocks noGrp="1"/>
          </p:cNvSpPr>
          <p:nvPr>
            <p:ph type="ftr" sz="quarter" idx="11"/>
          </p:nvPr>
        </p:nvSpPr>
        <p:spPr/>
        <p:txBody>
          <a:bodyPr/>
          <a:lstStyle/>
          <a:p>
            <a:r>
              <a:rPr lang="en-US" smtClean="0"/>
              <a:t>Apurba Agriculture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Apurba Agriculture</a:t>
            </a:r>
            <a:endParaRPr lang="en-US"/>
          </a:p>
        </p:txBody>
      </p:sp>
      <p:sp>
        <p:nvSpPr>
          <p:cNvPr id="4" name="TextBox 3"/>
          <p:cNvSpPr txBox="1"/>
          <p:nvPr/>
        </p:nvSpPr>
        <p:spPr>
          <a:xfrm>
            <a:off x="914400" y="5257800"/>
            <a:ext cx="7391400" cy="578882"/>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চাষ ব্যাবসায় দিক থেকে অনেক লাভজনক।  </a:t>
            </a:r>
            <a:endParaRPr lang="en-US" sz="2800" dirty="0">
              <a:latin typeface="NikoshBAN" pitchFamily="2" charset="0"/>
              <a:cs typeface="NikoshBAN" pitchFamily="2" charset="0"/>
            </a:endParaRPr>
          </a:p>
        </p:txBody>
      </p:sp>
      <p:sp>
        <p:nvSpPr>
          <p:cNvPr id="7" name="TextBox 6"/>
          <p:cNvSpPr txBox="1"/>
          <p:nvPr/>
        </p:nvSpPr>
        <p:spPr>
          <a:xfrm>
            <a:off x="2514600" y="564118"/>
            <a:ext cx="42672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চাষের অর্থনৈতিক গুরুত্ব </a:t>
            </a:r>
            <a:endParaRPr lang="en-US" sz="2800" dirty="0">
              <a:latin typeface="NikoshBAN" pitchFamily="2" charset="0"/>
              <a:cs typeface="NikoshBAN" pitchFamily="2" charset="0"/>
            </a:endParaRPr>
          </a:p>
        </p:txBody>
      </p:sp>
      <p:pic>
        <p:nvPicPr>
          <p:cNvPr id="13" name="Picture 12" descr="images.jpg"/>
          <p:cNvPicPr>
            <a:picLocks noChangeAspect="1"/>
          </p:cNvPicPr>
          <p:nvPr/>
        </p:nvPicPr>
        <p:blipFill>
          <a:blip r:embed="rId3"/>
          <a:stretch>
            <a:fillRect/>
          </a:stretch>
        </p:blipFill>
        <p:spPr>
          <a:xfrm>
            <a:off x="4724400" y="1600200"/>
            <a:ext cx="4114800" cy="3276600"/>
          </a:xfrm>
          <a:prstGeom prst="roundRect">
            <a:avLst/>
          </a:prstGeom>
          <a:ln w="28575">
            <a:solidFill>
              <a:srgbClr val="7030A0"/>
            </a:solidFill>
          </a:ln>
        </p:spPr>
      </p:pic>
      <p:pic>
        <p:nvPicPr>
          <p:cNvPr id="12" name="Picture 11" descr="rice-plant.jpg"/>
          <p:cNvPicPr>
            <a:picLocks noChangeAspect="1"/>
          </p:cNvPicPr>
          <p:nvPr/>
        </p:nvPicPr>
        <p:blipFill>
          <a:blip r:embed="rId4"/>
          <a:stretch>
            <a:fillRect/>
          </a:stretch>
        </p:blipFill>
        <p:spPr>
          <a:xfrm>
            <a:off x="457200" y="1600200"/>
            <a:ext cx="4102152" cy="3276600"/>
          </a:xfrm>
          <a:prstGeom prst="roundRect">
            <a:avLst/>
          </a:prstGeom>
          <a:ln w="28575">
            <a:solidFill>
              <a:srgbClr val="7030A0"/>
            </a:solidFill>
          </a:ln>
        </p:spPr>
      </p:pic>
      <p:sp>
        <p:nvSpPr>
          <p:cNvPr id="8" name="Slide Number Placeholder 7"/>
          <p:cNvSpPr>
            <a:spLocks noGrp="1"/>
          </p:cNvSpPr>
          <p:nvPr>
            <p:ph type="sldNum" sz="quarter" idx="12"/>
          </p:nvPr>
        </p:nvSpPr>
        <p:spPr/>
        <p:txBody>
          <a:bodyPr/>
          <a:lstStyle/>
          <a:p>
            <a:fld id="{448528B2-A734-4EF3-AA1C-A433920626D1}" type="slidenum">
              <a:rPr lang="en-US" smtClean="0"/>
              <a:pPr/>
              <a:t>19</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3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900" decel="100000" fill="hold"/>
                                        <p:tgtEl>
                                          <p:spTgt spid="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09601" y="457200"/>
            <a:ext cx="7911898" cy="5867400"/>
          </a:xfrm>
          <a:prstGeom prst="roundRect">
            <a:avLst>
              <a:gd name="adj" fmla="val 8594"/>
            </a:avLst>
          </a:prstGeom>
          <a:solidFill>
            <a:srgbClr val="FFFFFF">
              <a:shade val="85000"/>
            </a:srgbClr>
          </a:solidFill>
          <a:ln>
            <a:noFill/>
          </a:ln>
          <a:effectLst/>
        </p:spPr>
      </p:pic>
      <p:sp>
        <p:nvSpPr>
          <p:cNvPr id="2" name="TextBox 1"/>
          <p:cNvSpPr txBox="1"/>
          <p:nvPr/>
        </p:nvSpPr>
        <p:spPr>
          <a:xfrm rot="1744400">
            <a:off x="1447800" y="2645698"/>
            <a:ext cx="6324600" cy="1569660"/>
          </a:xfrm>
          <a:prstGeom prst="rect">
            <a:avLst/>
          </a:prstGeom>
          <a:noFill/>
        </p:spPr>
        <p:txBody>
          <a:bodyPr wrap="square" rtlCol="0">
            <a:prstTxWarp prst="textWave2">
              <a:avLst/>
            </a:prstTxWarp>
            <a:spAutoFit/>
          </a:bodyPr>
          <a:lstStyle/>
          <a:p>
            <a:pPr algn="ctr"/>
            <a:r>
              <a:rPr lang="bn-BD" sz="19900" dirty="0" smtClean="0">
                <a:ln>
                  <a:solidFill>
                    <a:schemeClr val="bg1">
                      <a:lumMod val="95000"/>
                    </a:schemeClr>
                  </a:solidFill>
                </a:ln>
                <a:solidFill>
                  <a:srgbClr val="FF0000"/>
                </a:solidFill>
                <a:latin typeface="NikoshBAN" pitchFamily="2" charset="0"/>
                <a:cs typeface="NikoshBAN" pitchFamily="2" charset="0"/>
              </a:rPr>
              <a:t>স্বা</a:t>
            </a:r>
            <a:r>
              <a:rPr lang="bn-BD" sz="199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গ</a:t>
            </a:r>
            <a:r>
              <a:rPr lang="bn-BD" sz="199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NikoshBAN" pitchFamily="2" charset="0"/>
                <a:cs typeface="NikoshBAN" pitchFamily="2" charset="0"/>
              </a:rPr>
              <a:t>ত</a:t>
            </a:r>
            <a:r>
              <a:rPr lang="bn-BD" sz="199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NikoshBAN" pitchFamily="2" charset="0"/>
                <a:cs typeface="NikoshBAN" pitchFamily="2" charset="0"/>
              </a:rPr>
              <a:t>ম</a:t>
            </a:r>
            <a:r>
              <a:rPr lang="bn-BD" sz="19900" dirty="0" smtClean="0">
                <a:ln>
                  <a:solidFill>
                    <a:schemeClr val="bg1">
                      <a:lumMod val="95000"/>
                    </a:schemeClr>
                  </a:solidFill>
                </a:ln>
                <a:solidFill>
                  <a:srgbClr val="FF0000"/>
                </a:solidFill>
                <a:latin typeface="NikoshBAN" pitchFamily="2" charset="0"/>
                <a:cs typeface="NikoshBAN" pitchFamily="2" charset="0"/>
              </a:rPr>
              <a:t> </a:t>
            </a:r>
            <a:endParaRPr lang="en-US" sz="19900" dirty="0">
              <a:ln>
                <a:solidFill>
                  <a:schemeClr val="bg1">
                    <a:lumMod val="95000"/>
                  </a:schemeClr>
                </a:solidFill>
              </a:ln>
              <a:solidFill>
                <a:srgbClr val="FF0000"/>
              </a:solidFill>
              <a:latin typeface="NikoshBAN" pitchFamily="2" charset="0"/>
              <a:cs typeface="NikoshBAN" pitchFamily="2" charset="0"/>
            </a:endParaRPr>
          </a:p>
        </p:txBody>
      </p:sp>
      <p:sp>
        <p:nvSpPr>
          <p:cNvPr id="6" name="Slide Number Placeholder 5"/>
          <p:cNvSpPr>
            <a:spLocks noGrp="1"/>
          </p:cNvSpPr>
          <p:nvPr>
            <p:ph type="sldNum" sz="quarter" idx="12"/>
          </p:nvPr>
        </p:nvSpPr>
        <p:spPr/>
        <p:txBody>
          <a:bodyPr/>
          <a:lstStyle/>
          <a:p>
            <a:fld id="{12CF4F74-C24C-4DBC-A93A-AB35CB314D07}"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14112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Apurba Agriculture</a:t>
            </a:r>
            <a:endParaRPr lang="en-US"/>
          </a:p>
        </p:txBody>
      </p:sp>
      <p:sp>
        <p:nvSpPr>
          <p:cNvPr id="4" name="TextBox 3"/>
          <p:cNvSpPr txBox="1"/>
          <p:nvPr/>
        </p:nvSpPr>
        <p:spPr>
          <a:xfrm>
            <a:off x="914400" y="5029200"/>
            <a:ext cx="7391400" cy="105560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চাষে কম পুজি ও কম শ্রম দিয়ে অধিক ফলন ও মুনাফা অর্জন করা যায়। </a:t>
            </a:r>
            <a:endParaRPr lang="en-US" sz="2800" dirty="0">
              <a:latin typeface="NikoshBAN" pitchFamily="2" charset="0"/>
              <a:cs typeface="NikoshBAN" pitchFamily="2" charset="0"/>
            </a:endParaRPr>
          </a:p>
        </p:txBody>
      </p:sp>
      <p:pic>
        <p:nvPicPr>
          <p:cNvPr id="13" name="Picture 12" descr="images.jpg"/>
          <p:cNvPicPr>
            <a:picLocks noChangeAspect="1"/>
          </p:cNvPicPr>
          <p:nvPr/>
        </p:nvPicPr>
        <p:blipFill>
          <a:blip r:embed="rId3"/>
          <a:stretch>
            <a:fillRect/>
          </a:stretch>
        </p:blipFill>
        <p:spPr>
          <a:xfrm>
            <a:off x="4648200" y="1447800"/>
            <a:ext cx="4114800" cy="3276600"/>
          </a:xfrm>
          <a:prstGeom prst="roundRect">
            <a:avLst/>
          </a:prstGeom>
          <a:ln w="28575">
            <a:solidFill>
              <a:srgbClr val="7030A0"/>
            </a:solidFill>
          </a:ln>
        </p:spPr>
      </p:pic>
      <p:pic>
        <p:nvPicPr>
          <p:cNvPr id="12" name="Picture 11" descr="rice-plant.jpg"/>
          <p:cNvPicPr>
            <a:picLocks noChangeAspect="1"/>
          </p:cNvPicPr>
          <p:nvPr/>
        </p:nvPicPr>
        <p:blipFill>
          <a:blip r:embed="rId4"/>
          <a:stretch>
            <a:fillRect/>
          </a:stretch>
        </p:blipFill>
        <p:spPr>
          <a:xfrm>
            <a:off x="381000" y="1447800"/>
            <a:ext cx="4102152" cy="3276600"/>
          </a:xfrm>
          <a:prstGeom prst="roundRect">
            <a:avLst/>
          </a:prstGeom>
          <a:ln w="28575">
            <a:solidFill>
              <a:srgbClr val="7030A0"/>
            </a:solidFill>
          </a:ln>
        </p:spPr>
      </p:pic>
      <p:sp>
        <p:nvSpPr>
          <p:cNvPr id="6" name="Slide Number Placeholder 5"/>
          <p:cNvSpPr>
            <a:spLocks noGrp="1"/>
          </p:cNvSpPr>
          <p:nvPr>
            <p:ph type="sldNum" sz="quarter" idx="12"/>
          </p:nvPr>
        </p:nvSpPr>
        <p:spPr/>
        <p:txBody>
          <a:bodyPr/>
          <a:lstStyle/>
          <a:p>
            <a:fld id="{448528B2-A734-4EF3-AA1C-A433920626D1}" type="slidenum">
              <a:rPr lang="en-US" smtClean="0"/>
              <a:pPr/>
              <a:t>20</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Apurba Agriculture</a:t>
            </a:r>
            <a:endParaRPr lang="en-US"/>
          </a:p>
        </p:txBody>
      </p:sp>
      <p:sp>
        <p:nvSpPr>
          <p:cNvPr id="4" name="TextBox 3"/>
          <p:cNvSpPr txBox="1"/>
          <p:nvPr/>
        </p:nvSpPr>
        <p:spPr>
          <a:xfrm>
            <a:off x="914400" y="5029200"/>
            <a:ext cx="7391400" cy="1055608"/>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মাশরুম চাষ করে বেকার যুবসমাজ সহজেই আত্মকর্মসংস্থানের ব্যবস্থা করতে পারে।</a:t>
            </a:r>
            <a:endParaRPr lang="en-US" sz="2800" dirty="0">
              <a:latin typeface="NikoshBAN" pitchFamily="2" charset="0"/>
              <a:cs typeface="NikoshBAN" pitchFamily="2" charset="0"/>
            </a:endParaRPr>
          </a:p>
        </p:txBody>
      </p:sp>
      <p:pic>
        <p:nvPicPr>
          <p:cNvPr id="13" name="Picture 12" descr="images.jpg"/>
          <p:cNvPicPr>
            <a:picLocks noChangeAspect="1"/>
          </p:cNvPicPr>
          <p:nvPr/>
        </p:nvPicPr>
        <p:blipFill>
          <a:blip r:embed="rId3"/>
          <a:stretch>
            <a:fillRect/>
          </a:stretch>
        </p:blipFill>
        <p:spPr>
          <a:xfrm>
            <a:off x="4648200" y="1447800"/>
            <a:ext cx="4106333" cy="3276600"/>
          </a:xfrm>
          <a:prstGeom prst="roundRect">
            <a:avLst/>
          </a:prstGeom>
          <a:ln w="28575">
            <a:solidFill>
              <a:srgbClr val="7030A0"/>
            </a:solidFill>
          </a:ln>
        </p:spPr>
      </p:pic>
      <p:pic>
        <p:nvPicPr>
          <p:cNvPr id="12" name="Picture 11" descr="rice-plant.jpg"/>
          <p:cNvPicPr>
            <a:picLocks noChangeAspect="1"/>
          </p:cNvPicPr>
          <p:nvPr/>
        </p:nvPicPr>
        <p:blipFill>
          <a:blip r:embed="rId4"/>
          <a:stretch>
            <a:fillRect/>
          </a:stretch>
        </p:blipFill>
        <p:spPr>
          <a:xfrm>
            <a:off x="457200" y="1447800"/>
            <a:ext cx="4102152" cy="3276600"/>
          </a:xfrm>
          <a:prstGeom prst="roundRect">
            <a:avLst/>
          </a:prstGeom>
          <a:ln w="28575">
            <a:solidFill>
              <a:srgbClr val="7030A0"/>
            </a:solidFill>
          </a:ln>
        </p:spPr>
      </p:pic>
      <p:sp>
        <p:nvSpPr>
          <p:cNvPr id="6" name="Slide Number Placeholder 5"/>
          <p:cNvSpPr>
            <a:spLocks noGrp="1"/>
          </p:cNvSpPr>
          <p:nvPr>
            <p:ph type="sldNum" sz="quarter" idx="12"/>
          </p:nvPr>
        </p:nvSpPr>
        <p:spPr/>
        <p:txBody>
          <a:bodyPr/>
          <a:lstStyle/>
          <a:p>
            <a:fld id="{448528B2-A734-4EF3-AA1C-A433920626D1}" type="slidenum">
              <a:rPr lang="en-US" smtClean="0"/>
              <a:pPr/>
              <a:t>21</a:t>
            </a:fld>
            <a:endParaRPr lang="en-US"/>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43200" y="457200"/>
            <a:ext cx="3733800" cy="7620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জোড়ায় </a:t>
            </a: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rPr>
              <a:t>কাজ</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NikoshBAN" pitchFamily="2" charset="0"/>
              <a:cs typeface="NikoshBAN" pitchFamily="2" charset="0"/>
            </a:endParaRPr>
          </a:p>
        </p:txBody>
      </p:sp>
      <p:pic>
        <p:nvPicPr>
          <p:cNvPr id="3" name="Picture 2" descr="10353548_365085780360663_5308469925829331783_n.jpg"/>
          <p:cNvPicPr>
            <a:picLocks noChangeAspect="1"/>
          </p:cNvPicPr>
          <p:nvPr/>
        </p:nvPicPr>
        <p:blipFill>
          <a:blip r:embed="rId3"/>
          <a:stretch>
            <a:fillRect/>
          </a:stretch>
        </p:blipFill>
        <p:spPr>
          <a:xfrm>
            <a:off x="1447801" y="1371600"/>
            <a:ext cx="6248400" cy="3657600"/>
          </a:xfrm>
          <a:prstGeom prst="round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914400" y="5334000"/>
            <a:ext cx="7391400" cy="1066800"/>
          </a:xfrm>
          <a:prstGeom prst="flowChartTerminator">
            <a:avLst/>
          </a:prstGeom>
          <a:gradFill rotWithShape="1">
            <a:gsLst>
              <a:gs pos="0">
                <a:srgbClr val="FFEFD1"/>
              </a:gs>
              <a:gs pos="64999">
                <a:srgbClr val="F0EBD5"/>
              </a:gs>
              <a:gs pos="100000">
                <a:srgbClr val="D1C39F"/>
              </a:gs>
            </a:gsLst>
            <a:lin ang="16200000" scaled="0"/>
          </a:gradFill>
          <a:scene3d>
            <a:camera prst="orthographicFron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ct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bn-BD" sz="4400" dirty="0" smtClean="0">
                <a:latin typeface="NikoshBAN" pitchFamily="2" charset="0"/>
                <a:cs typeface="NikoshBAN" pitchFamily="2" charset="0"/>
              </a:rPr>
              <a:t>মাশরুম চাষ করে কিভাবে বেকার সমস্যা দূর করা যায়? </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dirty="0"/>
          </a:p>
        </p:txBody>
      </p:sp>
      <p:sp>
        <p:nvSpPr>
          <p:cNvPr id="8" name="Footer Placeholder 7"/>
          <p:cNvSpPr>
            <a:spLocks noGrp="1"/>
          </p:cNvSpPr>
          <p:nvPr>
            <p:ph type="ftr" sz="quarter" idx="11"/>
          </p:nvPr>
        </p:nvSpPr>
        <p:spPr/>
        <p:txBody>
          <a:bodyPr/>
          <a:lstStyle/>
          <a:p>
            <a:r>
              <a:rPr lang="en-US" smtClean="0"/>
              <a:t>Apurba Agriculture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4)">
                                      <p:cBhvr>
                                        <p:cTn id="10" dur="20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304801"/>
            <a:ext cx="304800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মূল্যায়ন  </a:t>
            </a:r>
            <a:endParaRPr lang="en-US" sz="3600" dirty="0">
              <a:latin typeface="NikoshBAN" pitchFamily="2" charset="0"/>
              <a:cs typeface="NikoshBAN" pitchFamily="2" charset="0"/>
            </a:endParaRPr>
          </a:p>
        </p:txBody>
      </p:sp>
      <p:sp>
        <p:nvSpPr>
          <p:cNvPr id="10" name="TextBox 9"/>
          <p:cNvSpPr txBox="1"/>
          <p:nvPr/>
        </p:nvSpPr>
        <p:spPr>
          <a:xfrm>
            <a:off x="990600" y="1371600"/>
            <a:ext cx="71628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smtClean="0">
                <a:latin typeface="NikoshBAN" pitchFamily="2" charset="0"/>
                <a:cs typeface="NikoshBAN" pitchFamily="2" charset="0"/>
              </a:rPr>
              <a:t>1</a:t>
            </a:r>
            <a:r>
              <a:rPr lang="bn-BD" sz="2400" dirty="0" smtClean="0">
                <a:latin typeface="NikoshBAN" pitchFamily="2" charset="0"/>
                <a:cs typeface="NikoshBAN" pitchFamily="2" charset="0"/>
              </a:rPr>
              <a:t>। প্রতি ১০০ গ্রাম শুকনা মাশরুমে কত গ্রাম চর্বি রয়েছে? </a:t>
            </a:r>
            <a:endParaRPr lang="en-US" sz="2400" dirty="0">
              <a:latin typeface="NikoshBAN" pitchFamily="2" charset="0"/>
              <a:cs typeface="NikoshBAN" pitchFamily="2" charset="0"/>
            </a:endParaRPr>
          </a:p>
        </p:txBody>
      </p:sp>
      <p:sp>
        <p:nvSpPr>
          <p:cNvPr id="11" name="Rectangle 10"/>
          <p:cNvSpPr/>
          <p:nvPr/>
        </p:nvSpPr>
        <p:spPr>
          <a:xfrm>
            <a:off x="990599" y="1981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২-৩ গ্রাম  </a:t>
            </a:r>
            <a:endParaRPr lang="en-US" sz="2400" dirty="0">
              <a:latin typeface="NikoshBAN" pitchFamily="2" charset="0"/>
              <a:cs typeface="NikoshBAN" pitchFamily="2" charset="0"/>
            </a:endParaRPr>
          </a:p>
        </p:txBody>
      </p:sp>
      <p:sp>
        <p:nvSpPr>
          <p:cNvPr id="13" name="Rectangle 12"/>
          <p:cNvSpPr/>
          <p:nvPr/>
        </p:nvSpPr>
        <p:spPr>
          <a:xfrm>
            <a:off x="990599" y="2514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৬-৭ গ্রাম </a:t>
            </a:r>
            <a:endParaRPr lang="en-US" sz="2400" dirty="0">
              <a:latin typeface="NikoshBAN" pitchFamily="2" charset="0"/>
              <a:cs typeface="NikoshBAN" pitchFamily="2" charset="0"/>
            </a:endParaRPr>
          </a:p>
        </p:txBody>
      </p:sp>
      <p:sp>
        <p:nvSpPr>
          <p:cNvPr id="14" name="Rectangle 13"/>
          <p:cNvSpPr/>
          <p:nvPr/>
        </p:nvSpPr>
        <p:spPr>
          <a:xfrm>
            <a:off x="4733925" y="2514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৮-৯ গ্রাম </a:t>
            </a:r>
            <a:endParaRPr lang="en-US" sz="2400" dirty="0">
              <a:latin typeface="NikoshBAN" pitchFamily="2" charset="0"/>
              <a:cs typeface="NikoshBAN" pitchFamily="2" charset="0"/>
            </a:endParaRPr>
          </a:p>
        </p:txBody>
      </p:sp>
      <p:sp>
        <p:nvSpPr>
          <p:cNvPr id="15" name="Rectangle 14"/>
          <p:cNvSpPr/>
          <p:nvPr/>
        </p:nvSpPr>
        <p:spPr>
          <a:xfrm>
            <a:off x="4733925" y="1981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৪-৫ গ্রাম </a:t>
            </a:r>
            <a:endParaRPr lang="en-US" sz="2400" dirty="0">
              <a:latin typeface="NikoshBAN" pitchFamily="2" charset="0"/>
              <a:cs typeface="NikoshBAN" pitchFamily="2" charset="0"/>
            </a:endParaRPr>
          </a:p>
        </p:txBody>
      </p:sp>
      <p:sp>
        <p:nvSpPr>
          <p:cNvPr id="21" name="TextBox 20"/>
          <p:cNvSpPr txBox="1"/>
          <p:nvPr/>
        </p:nvSpPr>
        <p:spPr>
          <a:xfrm>
            <a:off x="990600" y="3276600"/>
            <a:ext cx="71628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smtClean="0">
                <a:latin typeface="NikoshBAN" pitchFamily="2" charset="0"/>
                <a:cs typeface="NikoshBAN" pitchFamily="2" charset="0"/>
              </a:rPr>
              <a:t>২।</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আমরা কেন ভিটামিন ও মিনারেলের অভাবে ভুগে থাকি? </a:t>
            </a:r>
            <a:endParaRPr lang="en-US" sz="2400" dirty="0">
              <a:latin typeface="NikoshBAN" pitchFamily="2" charset="0"/>
              <a:cs typeface="NikoshBAN" pitchFamily="2" charset="0"/>
            </a:endParaRPr>
          </a:p>
        </p:txBody>
      </p:sp>
      <p:sp>
        <p:nvSpPr>
          <p:cNvPr id="22" name="Rectangle 21"/>
          <p:cNvSpPr/>
          <p:nvPr/>
        </p:nvSpPr>
        <p:spPr>
          <a:xfrm>
            <a:off x="990600" y="3886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শাকসবজি বেশি খাওয়ার জন্য</a:t>
            </a:r>
            <a:endParaRPr lang="en-US" sz="2400" dirty="0">
              <a:latin typeface="NikoshBAN" pitchFamily="2" charset="0"/>
              <a:cs typeface="NikoshBAN" pitchFamily="2" charset="0"/>
            </a:endParaRPr>
          </a:p>
        </p:txBody>
      </p:sp>
      <p:sp>
        <p:nvSpPr>
          <p:cNvPr id="23" name="Rectangle 22"/>
          <p:cNvSpPr/>
          <p:nvPr/>
        </p:nvSpPr>
        <p:spPr>
          <a:xfrm>
            <a:off x="990600" y="4419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পরিছন্ন না থাকার জন্য</a:t>
            </a:r>
            <a:endParaRPr lang="en-US" sz="2400" dirty="0">
              <a:latin typeface="NikoshBAN" pitchFamily="2" charset="0"/>
              <a:cs typeface="NikoshBAN" pitchFamily="2" charset="0"/>
            </a:endParaRPr>
          </a:p>
        </p:txBody>
      </p:sp>
      <p:sp>
        <p:nvSpPr>
          <p:cNvPr id="24" name="Rectangle 23"/>
          <p:cNvSpPr/>
          <p:nvPr/>
        </p:nvSpPr>
        <p:spPr>
          <a:xfrm>
            <a:off x="4733926" y="4419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ভাত না খাওয়ার জন্য</a:t>
            </a:r>
            <a:r>
              <a:rPr lang="bn-BD" sz="32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25" name="Rectangle 24"/>
          <p:cNvSpPr/>
          <p:nvPr/>
        </p:nvSpPr>
        <p:spPr>
          <a:xfrm>
            <a:off x="4733926" y="3886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শাকসবজি কম খাওয়ার জন্য</a:t>
            </a:r>
            <a:endParaRPr lang="en-US" sz="2400" dirty="0">
              <a:latin typeface="NikoshBAN" pitchFamily="2" charset="0"/>
              <a:cs typeface="NikoshBAN" pitchFamily="2" charset="0"/>
            </a:endParaRPr>
          </a:p>
        </p:txBody>
      </p:sp>
      <p:pic>
        <p:nvPicPr>
          <p:cNvPr id="16" name="Picture 15" descr="548+4515.png"/>
          <p:cNvPicPr>
            <a:picLocks noChangeAspect="1"/>
          </p:cNvPicPr>
          <p:nvPr/>
        </p:nvPicPr>
        <p:blipFill>
          <a:blip r:embed="rId5"/>
          <a:srcRect t="4401" r="1333" b="6893"/>
          <a:stretch>
            <a:fillRect/>
          </a:stretch>
        </p:blipFill>
        <p:spPr>
          <a:xfrm>
            <a:off x="2362200" y="5181600"/>
            <a:ext cx="4419600" cy="1219200"/>
          </a:xfrm>
          <a:prstGeom prst="roundRect">
            <a:avLst/>
          </a:prstGeom>
        </p:spPr>
      </p:pic>
      <p:pic>
        <p:nvPicPr>
          <p:cNvPr id="17" name="Picture 16" descr="15151511.png"/>
          <p:cNvPicPr>
            <a:picLocks noChangeAspect="1"/>
          </p:cNvPicPr>
          <p:nvPr/>
        </p:nvPicPr>
        <p:blipFill>
          <a:blip r:embed="rId6"/>
          <a:stretch>
            <a:fillRect/>
          </a:stretch>
        </p:blipFill>
        <p:spPr>
          <a:xfrm>
            <a:off x="2209800" y="5181600"/>
            <a:ext cx="4572000" cy="1225373"/>
          </a:xfrm>
          <a:prstGeom prst="rect">
            <a:avLst/>
          </a:prstGeom>
        </p:spPr>
      </p:pic>
      <p:sp>
        <p:nvSpPr>
          <p:cNvPr id="18" name="Slide Number Placeholder 17"/>
          <p:cNvSpPr>
            <a:spLocks noGrp="1"/>
          </p:cNvSpPr>
          <p:nvPr>
            <p:ph type="sldNum" sz="quarter" idx="12"/>
          </p:nvPr>
        </p:nvSpPr>
        <p:spPr/>
        <p:txBody>
          <a:bodyPr/>
          <a:lstStyle/>
          <a:p>
            <a:fld id="{12CF4F74-C24C-4DBC-A93A-AB35CB314D07}" type="slidenum">
              <a:rPr lang="en-US" smtClean="0"/>
              <a:pPr/>
              <a:t>23</a:t>
            </a:fld>
            <a:endParaRPr lang="en-US"/>
          </a:p>
        </p:txBody>
      </p:sp>
      <p:sp>
        <p:nvSpPr>
          <p:cNvPr id="19" name="Footer Placeholder 18"/>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421702692"/>
      </p:ext>
    </p:extLst>
  </p:cSld>
  <p:clrMapOvr>
    <a:masterClrMapping/>
  </p:clrMapOvr>
  <p:transition>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0" fill="hold">
                            <p:stCondLst>
                              <p:cond delay="1000"/>
                            </p:stCondLst>
                            <p:childTnLst>
                              <p:par>
                                <p:cTn id="11" presetID="53" presetClass="exit" presetSubtype="0" fill="hold" nodeType="afterEffect">
                                  <p:stCondLst>
                                    <p:cond delay="0"/>
                                  </p:stCondLst>
                                  <p:childTnLst>
                                    <p:anim calcmode="lin" valueType="num">
                                      <p:cBhvr>
                                        <p:cTn id="12" dur="2000"/>
                                        <p:tgtEl>
                                          <p:spTgt spid="16"/>
                                        </p:tgtEl>
                                        <p:attrNameLst>
                                          <p:attrName>ppt_w</p:attrName>
                                        </p:attrNameLst>
                                      </p:cBhvr>
                                      <p:tavLst>
                                        <p:tav tm="0">
                                          <p:val>
                                            <p:strVal val="ppt_w"/>
                                          </p:val>
                                        </p:tav>
                                        <p:tav tm="100000">
                                          <p:val>
                                            <p:fltVal val="0"/>
                                          </p:val>
                                        </p:tav>
                                      </p:tavLst>
                                    </p:anim>
                                    <p:anim calcmode="lin" valueType="num">
                                      <p:cBhvr>
                                        <p:cTn id="13" dur="2000"/>
                                        <p:tgtEl>
                                          <p:spTgt spid="16"/>
                                        </p:tgtEl>
                                        <p:attrNameLst>
                                          <p:attrName>ppt_h</p:attrName>
                                        </p:attrNameLst>
                                      </p:cBhvr>
                                      <p:tavLst>
                                        <p:tav tm="0">
                                          <p:val>
                                            <p:strVal val="ppt_h"/>
                                          </p:val>
                                        </p:tav>
                                        <p:tav tm="100000">
                                          <p:val>
                                            <p:fltVal val="0"/>
                                          </p:val>
                                        </p:tav>
                                      </p:tavLst>
                                    </p:anim>
                                    <p:animEffect transition="out" filter="fade">
                                      <p:cBhvr>
                                        <p:cTn id="14" dur="2000"/>
                                        <p:tgtEl>
                                          <p:spTgt spid="16"/>
                                        </p:tgtEl>
                                      </p:cBhvr>
                                    </p:animEffect>
                                    <p:set>
                                      <p:cBhvr>
                                        <p:cTn id="1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Effect transition="in" filter="fade">
                                      <p:cBhvr>
                                        <p:cTn id="23" dur="10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par>
                          <p:cTn id="24" fill="hold">
                            <p:stCondLst>
                              <p:cond delay="1000"/>
                            </p:stCondLst>
                            <p:childTnLst>
                              <p:par>
                                <p:cTn id="25" presetID="53" presetClass="exit" presetSubtype="0" fill="hold" nodeType="afterEffect">
                                  <p:stCondLst>
                                    <p:cond delay="0"/>
                                  </p:stCondLst>
                                  <p:childTnLst>
                                    <p:anim calcmode="lin" valueType="num">
                                      <p:cBhvr>
                                        <p:cTn id="26" dur="2000"/>
                                        <p:tgtEl>
                                          <p:spTgt spid="16"/>
                                        </p:tgtEl>
                                        <p:attrNameLst>
                                          <p:attrName>ppt_w</p:attrName>
                                        </p:attrNameLst>
                                      </p:cBhvr>
                                      <p:tavLst>
                                        <p:tav tm="0">
                                          <p:val>
                                            <p:strVal val="ppt_w"/>
                                          </p:val>
                                        </p:tav>
                                        <p:tav tm="100000">
                                          <p:val>
                                            <p:fltVal val="0"/>
                                          </p:val>
                                        </p:tav>
                                      </p:tavLst>
                                    </p:anim>
                                    <p:anim calcmode="lin" valueType="num">
                                      <p:cBhvr>
                                        <p:cTn id="27" dur="2000"/>
                                        <p:tgtEl>
                                          <p:spTgt spid="16"/>
                                        </p:tgtEl>
                                        <p:attrNameLst>
                                          <p:attrName>ppt_h</p:attrName>
                                        </p:attrNameLst>
                                      </p:cBhvr>
                                      <p:tavLst>
                                        <p:tav tm="0">
                                          <p:val>
                                            <p:strVal val="ppt_h"/>
                                          </p:val>
                                        </p:tav>
                                        <p:tav tm="100000">
                                          <p:val>
                                            <p:fltVal val="0"/>
                                          </p:val>
                                        </p:tav>
                                      </p:tavLst>
                                    </p:anim>
                                    <p:animEffect transition="out" filter="fade">
                                      <p:cBhvr>
                                        <p:cTn id="28" dur="2000"/>
                                        <p:tgtEl>
                                          <p:spTgt spid="16"/>
                                        </p:tgtEl>
                                      </p:cBhvr>
                                    </p:animEffect>
                                    <p:set>
                                      <p:cBhvr>
                                        <p:cTn id="29"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2000" fill="hold"/>
                                        <p:tgtEl>
                                          <p:spTgt spid="16"/>
                                        </p:tgtEl>
                                        <p:attrNameLst>
                                          <p:attrName>ppt_w</p:attrName>
                                        </p:attrNameLst>
                                      </p:cBhvr>
                                      <p:tavLst>
                                        <p:tav tm="0">
                                          <p:val>
                                            <p:fltVal val="0"/>
                                          </p:val>
                                        </p:tav>
                                        <p:tav tm="100000">
                                          <p:val>
                                            <p:strVal val="#ppt_w"/>
                                          </p:val>
                                        </p:tav>
                                      </p:tavLst>
                                    </p:anim>
                                    <p:anim calcmode="lin" valueType="num">
                                      <p:cBhvr>
                                        <p:cTn id="36" dur="2000" fill="hold"/>
                                        <p:tgtEl>
                                          <p:spTgt spid="16"/>
                                        </p:tgtEl>
                                        <p:attrNameLst>
                                          <p:attrName>ppt_h</p:attrName>
                                        </p:attrNameLst>
                                      </p:cBhvr>
                                      <p:tavLst>
                                        <p:tav tm="0">
                                          <p:val>
                                            <p:fltVal val="0"/>
                                          </p:val>
                                        </p:tav>
                                        <p:tav tm="100000">
                                          <p:val>
                                            <p:strVal val="#ppt_h"/>
                                          </p:val>
                                        </p:tav>
                                      </p:tavLst>
                                    </p:anim>
                                    <p:animEffect transition="in" filter="fade">
                                      <p:cBhvr>
                                        <p:cTn id="37" dur="20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3" name="bomb.wav"/>
                                        </p:tgtEl>
                                      </p:cMediaNode>
                                    </p:audio>
                                  </p:subTnLst>
                                </p:cTn>
                              </p:par>
                            </p:childTnLst>
                          </p:cTn>
                        </p:par>
                        <p:par>
                          <p:cTn id="38" fill="hold">
                            <p:stCondLst>
                              <p:cond delay="2000"/>
                            </p:stCondLst>
                            <p:childTnLst>
                              <p:par>
                                <p:cTn id="39" presetID="53" presetClass="exit" presetSubtype="0" fill="hold" nodeType="afterEffect">
                                  <p:stCondLst>
                                    <p:cond delay="0"/>
                                  </p:stCondLst>
                                  <p:childTnLst>
                                    <p:anim calcmode="lin" valueType="num">
                                      <p:cBhvr>
                                        <p:cTn id="40" dur="2000"/>
                                        <p:tgtEl>
                                          <p:spTgt spid="16"/>
                                        </p:tgtEl>
                                        <p:attrNameLst>
                                          <p:attrName>ppt_w</p:attrName>
                                        </p:attrNameLst>
                                      </p:cBhvr>
                                      <p:tavLst>
                                        <p:tav tm="0">
                                          <p:val>
                                            <p:strVal val="ppt_w"/>
                                          </p:val>
                                        </p:tav>
                                        <p:tav tm="100000">
                                          <p:val>
                                            <p:fltVal val="0"/>
                                          </p:val>
                                        </p:tav>
                                      </p:tavLst>
                                    </p:anim>
                                    <p:anim calcmode="lin" valueType="num">
                                      <p:cBhvr>
                                        <p:cTn id="41" dur="2000"/>
                                        <p:tgtEl>
                                          <p:spTgt spid="16"/>
                                        </p:tgtEl>
                                        <p:attrNameLst>
                                          <p:attrName>ppt_h</p:attrName>
                                        </p:attrNameLst>
                                      </p:cBhvr>
                                      <p:tavLst>
                                        <p:tav tm="0">
                                          <p:val>
                                            <p:strVal val="ppt_h"/>
                                          </p:val>
                                        </p:tav>
                                        <p:tav tm="100000">
                                          <p:val>
                                            <p:fltVal val="0"/>
                                          </p:val>
                                        </p:tav>
                                      </p:tavLst>
                                    </p:anim>
                                    <p:animEffect transition="out" filter="fade">
                                      <p:cBhvr>
                                        <p:cTn id="42" dur="2000"/>
                                        <p:tgtEl>
                                          <p:spTgt spid="16"/>
                                        </p:tgtEl>
                                      </p:cBhvr>
                                    </p:animEffect>
                                    <p:set>
                                      <p:cBhvr>
                                        <p:cTn id="43"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Effect transition="in" filter="fade">
                                      <p:cBhvr>
                                        <p:cTn id="51" dur="10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3" name="bomb.wav"/>
                                        </p:tgtEl>
                                      </p:cMediaNode>
                                    </p:audio>
                                  </p:subTnLst>
                                </p:cTn>
                              </p:par>
                            </p:childTnLst>
                          </p:cTn>
                        </p:par>
                        <p:par>
                          <p:cTn id="52" fill="hold">
                            <p:stCondLst>
                              <p:cond delay="1000"/>
                            </p:stCondLst>
                            <p:childTnLst>
                              <p:par>
                                <p:cTn id="53" presetID="53" presetClass="exit" presetSubtype="0" fill="hold" nodeType="afterEffect">
                                  <p:stCondLst>
                                    <p:cond delay="0"/>
                                  </p:stCondLst>
                                  <p:childTnLst>
                                    <p:anim calcmode="lin" valueType="num">
                                      <p:cBhvr>
                                        <p:cTn id="54" dur="2000"/>
                                        <p:tgtEl>
                                          <p:spTgt spid="16"/>
                                        </p:tgtEl>
                                        <p:attrNameLst>
                                          <p:attrName>ppt_w</p:attrName>
                                        </p:attrNameLst>
                                      </p:cBhvr>
                                      <p:tavLst>
                                        <p:tav tm="0">
                                          <p:val>
                                            <p:strVal val="ppt_w"/>
                                          </p:val>
                                        </p:tav>
                                        <p:tav tm="100000">
                                          <p:val>
                                            <p:fltVal val="0"/>
                                          </p:val>
                                        </p:tav>
                                      </p:tavLst>
                                    </p:anim>
                                    <p:anim calcmode="lin" valueType="num">
                                      <p:cBhvr>
                                        <p:cTn id="55" dur="2000"/>
                                        <p:tgtEl>
                                          <p:spTgt spid="16"/>
                                        </p:tgtEl>
                                        <p:attrNameLst>
                                          <p:attrName>ppt_h</p:attrName>
                                        </p:attrNameLst>
                                      </p:cBhvr>
                                      <p:tavLst>
                                        <p:tav tm="0">
                                          <p:val>
                                            <p:strVal val="ppt_h"/>
                                          </p:val>
                                        </p:tav>
                                        <p:tav tm="100000">
                                          <p:val>
                                            <p:fltVal val="0"/>
                                          </p:val>
                                        </p:tav>
                                      </p:tavLst>
                                    </p:anim>
                                    <p:animEffect transition="out" filter="fade">
                                      <p:cBhvr>
                                        <p:cTn id="56" dur="2000"/>
                                        <p:tgtEl>
                                          <p:spTgt spid="16"/>
                                        </p:tgtEl>
                                      </p:cBhvr>
                                    </p:animEffect>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Effect transition="in" filter="fade">
                                      <p:cBhvr>
                                        <p:cTn id="65" dur="10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par>
                          <p:cTn id="66" fill="hold">
                            <p:stCondLst>
                              <p:cond delay="1000"/>
                            </p:stCondLst>
                            <p:childTnLst>
                              <p:par>
                                <p:cTn id="67" presetID="53" presetClass="exit" presetSubtype="0" fill="hold" nodeType="afterEffect">
                                  <p:stCondLst>
                                    <p:cond delay="0"/>
                                  </p:stCondLst>
                                  <p:childTnLst>
                                    <p:anim calcmode="lin" valueType="num">
                                      <p:cBhvr>
                                        <p:cTn id="68" dur="2000"/>
                                        <p:tgtEl>
                                          <p:spTgt spid="16"/>
                                        </p:tgtEl>
                                        <p:attrNameLst>
                                          <p:attrName>ppt_w</p:attrName>
                                        </p:attrNameLst>
                                      </p:cBhvr>
                                      <p:tavLst>
                                        <p:tav tm="0">
                                          <p:val>
                                            <p:strVal val="ppt_w"/>
                                          </p:val>
                                        </p:tav>
                                        <p:tav tm="100000">
                                          <p:val>
                                            <p:fltVal val="0"/>
                                          </p:val>
                                        </p:tav>
                                      </p:tavLst>
                                    </p:anim>
                                    <p:anim calcmode="lin" valueType="num">
                                      <p:cBhvr>
                                        <p:cTn id="69" dur="2000"/>
                                        <p:tgtEl>
                                          <p:spTgt spid="16"/>
                                        </p:tgtEl>
                                        <p:attrNameLst>
                                          <p:attrName>ppt_h</p:attrName>
                                        </p:attrNameLst>
                                      </p:cBhvr>
                                      <p:tavLst>
                                        <p:tav tm="0">
                                          <p:val>
                                            <p:strVal val="ppt_h"/>
                                          </p:val>
                                        </p:tav>
                                        <p:tav tm="100000">
                                          <p:val>
                                            <p:fltVal val="0"/>
                                          </p:val>
                                        </p:tav>
                                      </p:tavLst>
                                    </p:anim>
                                    <p:animEffect transition="out" filter="fade">
                                      <p:cBhvr>
                                        <p:cTn id="70" dur="2000"/>
                                        <p:tgtEl>
                                          <p:spTgt spid="16"/>
                                        </p:tgtEl>
                                      </p:cBhvr>
                                    </p:animEffect>
                                    <p:set>
                                      <p:cBhvr>
                                        <p:cTn id="71"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fltVal val="0"/>
                                          </p:val>
                                        </p:tav>
                                        <p:tav tm="100000">
                                          <p:val>
                                            <p:strVal val="#ppt_w"/>
                                          </p:val>
                                        </p:tav>
                                      </p:tavLst>
                                    </p:anim>
                                    <p:anim calcmode="lin" valueType="num">
                                      <p:cBhvr>
                                        <p:cTn id="78" dur="1000" fill="hold"/>
                                        <p:tgtEl>
                                          <p:spTgt spid="16"/>
                                        </p:tgtEl>
                                        <p:attrNameLst>
                                          <p:attrName>ppt_h</p:attrName>
                                        </p:attrNameLst>
                                      </p:cBhvr>
                                      <p:tavLst>
                                        <p:tav tm="0">
                                          <p:val>
                                            <p:fltVal val="0"/>
                                          </p:val>
                                        </p:tav>
                                        <p:tav tm="100000">
                                          <p:val>
                                            <p:strVal val="#ppt_h"/>
                                          </p:val>
                                        </p:tav>
                                      </p:tavLst>
                                    </p:anim>
                                    <p:animEffect transition="in" filter="fade">
                                      <p:cBhvr>
                                        <p:cTn id="79" dur="1000"/>
                                        <p:tgtEl>
                                          <p:spTgt spid="16"/>
                                        </p:tgtEl>
                                      </p:cBhvr>
                                    </p:animEffec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1000"/>
                            </p:stCondLst>
                            <p:childTnLst>
                              <p:par>
                                <p:cTn id="81" presetID="53" presetClass="exit" presetSubtype="0" fill="hold" nodeType="afterEffect">
                                  <p:stCondLst>
                                    <p:cond delay="0"/>
                                  </p:stCondLst>
                                  <p:childTnLst>
                                    <p:anim calcmode="lin" valueType="num">
                                      <p:cBhvr>
                                        <p:cTn id="82" dur="2000"/>
                                        <p:tgtEl>
                                          <p:spTgt spid="16"/>
                                        </p:tgtEl>
                                        <p:attrNameLst>
                                          <p:attrName>ppt_w</p:attrName>
                                        </p:attrNameLst>
                                      </p:cBhvr>
                                      <p:tavLst>
                                        <p:tav tm="0">
                                          <p:val>
                                            <p:strVal val="ppt_w"/>
                                          </p:val>
                                        </p:tav>
                                        <p:tav tm="100000">
                                          <p:val>
                                            <p:fltVal val="0"/>
                                          </p:val>
                                        </p:tav>
                                      </p:tavLst>
                                    </p:anim>
                                    <p:anim calcmode="lin" valueType="num">
                                      <p:cBhvr>
                                        <p:cTn id="83" dur="2000"/>
                                        <p:tgtEl>
                                          <p:spTgt spid="16"/>
                                        </p:tgtEl>
                                        <p:attrNameLst>
                                          <p:attrName>ppt_h</p:attrName>
                                        </p:attrNameLst>
                                      </p:cBhvr>
                                      <p:tavLst>
                                        <p:tav tm="0">
                                          <p:val>
                                            <p:strVal val="ppt_h"/>
                                          </p:val>
                                        </p:tav>
                                        <p:tav tm="100000">
                                          <p:val>
                                            <p:fltVal val="0"/>
                                          </p:val>
                                        </p:tav>
                                      </p:tavLst>
                                    </p:anim>
                                    <p:animEffect transition="out" filter="fade">
                                      <p:cBhvr>
                                        <p:cTn id="84" dur="2000"/>
                                        <p:tgtEl>
                                          <p:spTgt spid="16"/>
                                        </p:tgtEl>
                                      </p:cBhvr>
                                    </p:animEffect>
                                    <p:set>
                                      <p:cBhvr>
                                        <p:cTn id="85"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15"/>
                    </p:tgtEl>
                  </p:cond>
                </p:stCondLst>
                <p:endSync evt="end" delay="0">
                  <p:rtn val="all"/>
                </p:endSync>
                <p:childTnLst>
                  <p:par>
                    <p:cTn id="87" fill="hold">
                      <p:stCondLst>
                        <p:cond delay="0"/>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Effect transition="in" filter="fade">
                                      <p:cBhvr>
                                        <p:cTn id="93" dur="1000"/>
                                        <p:tgtEl>
                                          <p:spTgt spid="17"/>
                                        </p:tgtEl>
                                      </p:cBhvr>
                                    </p:animEffect>
                                  </p:childTnLst>
                                  <p:subTnLst>
                                    <p:audio>
                                      <p:cMediaNode>
                                        <p:cTn display="0" masterRel="sameClick">
                                          <p:stCondLst>
                                            <p:cond evt="begin" delay="0">
                                              <p:tn val="89"/>
                                            </p:cond>
                                          </p:stCondLst>
                                          <p:endCondLst>
                                            <p:cond evt="onStopAudio" delay="0">
                                              <p:tgtEl>
                                                <p:sldTgt/>
                                              </p:tgtEl>
                                            </p:cond>
                                          </p:endCondLst>
                                        </p:cTn>
                                        <p:tgtEl>
                                          <p:sndTgt r:embed="rId4" name="applause.wav"/>
                                        </p:tgtEl>
                                      </p:cMediaNode>
                                    </p:audio>
                                  </p:subTnLst>
                                </p:cTn>
                              </p:par>
                            </p:childTnLst>
                          </p:cTn>
                        </p:par>
                        <p:par>
                          <p:cTn id="94" fill="hold">
                            <p:stCondLst>
                              <p:cond delay="1000"/>
                            </p:stCondLst>
                            <p:childTnLst>
                              <p:par>
                                <p:cTn id="95" presetID="53" presetClass="exit" presetSubtype="0" fill="hold" nodeType="afterEffect">
                                  <p:stCondLst>
                                    <p:cond delay="0"/>
                                  </p:stCondLst>
                                  <p:childTnLst>
                                    <p:anim calcmode="lin" valueType="num">
                                      <p:cBhvr>
                                        <p:cTn id="96" dur="2000"/>
                                        <p:tgtEl>
                                          <p:spTgt spid="17"/>
                                        </p:tgtEl>
                                        <p:attrNameLst>
                                          <p:attrName>ppt_w</p:attrName>
                                        </p:attrNameLst>
                                      </p:cBhvr>
                                      <p:tavLst>
                                        <p:tav tm="0">
                                          <p:val>
                                            <p:strVal val="ppt_w"/>
                                          </p:val>
                                        </p:tav>
                                        <p:tav tm="100000">
                                          <p:val>
                                            <p:fltVal val="0"/>
                                          </p:val>
                                        </p:tav>
                                      </p:tavLst>
                                    </p:anim>
                                    <p:anim calcmode="lin" valueType="num">
                                      <p:cBhvr>
                                        <p:cTn id="97" dur="2000"/>
                                        <p:tgtEl>
                                          <p:spTgt spid="17"/>
                                        </p:tgtEl>
                                        <p:attrNameLst>
                                          <p:attrName>ppt_h</p:attrName>
                                        </p:attrNameLst>
                                      </p:cBhvr>
                                      <p:tavLst>
                                        <p:tav tm="0">
                                          <p:val>
                                            <p:strVal val="ppt_h"/>
                                          </p:val>
                                        </p:tav>
                                        <p:tav tm="100000">
                                          <p:val>
                                            <p:fltVal val="0"/>
                                          </p:val>
                                        </p:tav>
                                      </p:tavLst>
                                    </p:anim>
                                    <p:animEffect transition="out" filter="fade">
                                      <p:cBhvr>
                                        <p:cTn id="98" dur="2000"/>
                                        <p:tgtEl>
                                          <p:spTgt spid="17"/>
                                        </p:tgtEl>
                                      </p:cBhvr>
                                    </p:animEffect>
                                    <p:set>
                                      <p:cBhvr>
                                        <p:cTn id="99"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0" restart="whenNotActive" fill="hold" evtFilter="cancelBubble" nodeType="interactiveSeq">
                <p:stCondLst>
                  <p:cond evt="onClick" delay="0">
                    <p:tgtEl>
                      <p:spTgt spid="25"/>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1000" fill="hold"/>
                                        <p:tgtEl>
                                          <p:spTgt spid="17"/>
                                        </p:tgtEl>
                                        <p:attrNameLst>
                                          <p:attrName>ppt_w</p:attrName>
                                        </p:attrNameLst>
                                      </p:cBhvr>
                                      <p:tavLst>
                                        <p:tav tm="0">
                                          <p:val>
                                            <p:fltVal val="0"/>
                                          </p:val>
                                        </p:tav>
                                        <p:tav tm="100000">
                                          <p:val>
                                            <p:strVal val="#ppt_w"/>
                                          </p:val>
                                        </p:tav>
                                      </p:tavLst>
                                    </p:anim>
                                    <p:anim calcmode="lin" valueType="num">
                                      <p:cBhvr>
                                        <p:cTn id="106" dur="1000" fill="hold"/>
                                        <p:tgtEl>
                                          <p:spTgt spid="17"/>
                                        </p:tgtEl>
                                        <p:attrNameLst>
                                          <p:attrName>ppt_h</p:attrName>
                                        </p:attrNameLst>
                                      </p:cBhvr>
                                      <p:tavLst>
                                        <p:tav tm="0">
                                          <p:val>
                                            <p:fltVal val="0"/>
                                          </p:val>
                                        </p:tav>
                                        <p:tav tm="100000">
                                          <p:val>
                                            <p:strVal val="#ppt_h"/>
                                          </p:val>
                                        </p:tav>
                                      </p:tavLst>
                                    </p:anim>
                                    <p:animEffect transition="in" filter="fade">
                                      <p:cBhvr>
                                        <p:cTn id="107" dur="100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4" name="applause.wav"/>
                                        </p:tgtEl>
                                      </p:cMediaNode>
                                    </p:audio>
                                  </p:subTnLst>
                                </p:cTn>
                              </p:par>
                            </p:childTnLst>
                          </p:cTn>
                        </p:par>
                        <p:par>
                          <p:cTn id="108" fill="hold">
                            <p:stCondLst>
                              <p:cond delay="1000"/>
                            </p:stCondLst>
                            <p:childTnLst>
                              <p:par>
                                <p:cTn id="109" presetID="53" presetClass="exit" presetSubtype="0" fill="hold" nodeType="afterEffect">
                                  <p:stCondLst>
                                    <p:cond delay="0"/>
                                  </p:stCondLst>
                                  <p:childTnLst>
                                    <p:anim calcmode="lin" valueType="num">
                                      <p:cBhvr>
                                        <p:cTn id="110" dur="2000"/>
                                        <p:tgtEl>
                                          <p:spTgt spid="17"/>
                                        </p:tgtEl>
                                        <p:attrNameLst>
                                          <p:attrName>ppt_w</p:attrName>
                                        </p:attrNameLst>
                                      </p:cBhvr>
                                      <p:tavLst>
                                        <p:tav tm="0">
                                          <p:val>
                                            <p:strVal val="ppt_w"/>
                                          </p:val>
                                        </p:tav>
                                        <p:tav tm="100000">
                                          <p:val>
                                            <p:fltVal val="0"/>
                                          </p:val>
                                        </p:tav>
                                      </p:tavLst>
                                    </p:anim>
                                    <p:anim calcmode="lin" valueType="num">
                                      <p:cBhvr>
                                        <p:cTn id="111" dur="2000"/>
                                        <p:tgtEl>
                                          <p:spTgt spid="17"/>
                                        </p:tgtEl>
                                        <p:attrNameLst>
                                          <p:attrName>ppt_h</p:attrName>
                                        </p:attrNameLst>
                                      </p:cBhvr>
                                      <p:tavLst>
                                        <p:tav tm="0">
                                          <p:val>
                                            <p:strVal val="ppt_h"/>
                                          </p:val>
                                        </p:tav>
                                        <p:tav tm="100000">
                                          <p:val>
                                            <p:fltVal val="0"/>
                                          </p:val>
                                        </p:tav>
                                      </p:tavLst>
                                    </p:anim>
                                    <p:animEffect transition="out" filter="fade">
                                      <p:cBhvr>
                                        <p:cTn id="112" dur="2000"/>
                                        <p:tgtEl>
                                          <p:spTgt spid="17"/>
                                        </p:tgtEl>
                                      </p:cBhvr>
                                    </p:animEffect>
                                    <p:set>
                                      <p:cBhvr>
                                        <p:cTn id="113"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199311"/>
            <a:ext cx="304800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মূল্যায়ন  </a:t>
            </a:r>
            <a:endParaRPr lang="en-US" sz="3600" dirty="0">
              <a:latin typeface="NikoshBAN" pitchFamily="2" charset="0"/>
              <a:cs typeface="NikoshBAN" pitchFamily="2" charset="0"/>
            </a:endParaRPr>
          </a:p>
        </p:txBody>
      </p:sp>
      <p:sp>
        <p:nvSpPr>
          <p:cNvPr id="10" name="TextBox 9"/>
          <p:cNvSpPr txBox="1"/>
          <p:nvPr/>
        </p:nvSpPr>
        <p:spPr>
          <a:xfrm>
            <a:off x="990600" y="1143000"/>
            <a:ext cx="71628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smtClean="0">
                <a:latin typeface="NikoshBAN" pitchFamily="2" charset="0"/>
                <a:cs typeface="NikoshBAN" pitchFamily="2" charset="0"/>
              </a:rPr>
              <a:t>৩। </a:t>
            </a:r>
            <a:r>
              <a:rPr lang="bn-BD" sz="2400" dirty="0" smtClean="0">
                <a:latin typeface="NikoshBAN" pitchFamily="2" charset="0"/>
                <a:cs typeface="NikoshBAN" pitchFamily="2" charset="0"/>
              </a:rPr>
              <a:t>মাশ</a:t>
            </a:r>
            <a:r>
              <a:rPr lang="bn-IN" sz="2400" dirty="0" smtClean="0">
                <a:latin typeface="NikoshBAN" pitchFamily="2" charset="0"/>
                <a:cs typeface="NikoshBAN" pitchFamily="2" charset="0"/>
              </a:rPr>
              <a:t>রুমের</a:t>
            </a:r>
            <a:r>
              <a:rPr lang="bn-BD" sz="2400" dirty="0" smtClean="0">
                <a:latin typeface="NikoshBAN" pitchFamily="2" charset="0"/>
                <a:cs typeface="NikoshBAN" pitchFamily="2" charset="0"/>
              </a:rPr>
              <a:t> </a:t>
            </a:r>
            <a:r>
              <a:rPr lang="bn-BD" sz="2400" dirty="0" smtClean="0">
                <a:latin typeface="NikoshBAN" pitchFamily="2" charset="0"/>
                <a:cs typeface="NikoshBAN" pitchFamily="2" charset="0"/>
              </a:rPr>
              <a:t>চাষ ব্যবসায়িক দিক দিয়ে লাভজনক কেন?</a:t>
            </a:r>
          </a:p>
        </p:txBody>
      </p:sp>
      <p:sp>
        <p:nvSpPr>
          <p:cNvPr id="11" name="Rectangle 10"/>
          <p:cNvSpPr/>
          <p:nvPr/>
        </p:nvSpPr>
        <p:spPr>
          <a:xfrm>
            <a:off x="990599" y="1752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 বেশি পুজি লাগে </a:t>
            </a:r>
            <a:endParaRPr lang="en-US" sz="2400" dirty="0">
              <a:latin typeface="NikoshBAN" pitchFamily="2" charset="0"/>
              <a:cs typeface="NikoshBAN" pitchFamily="2" charset="0"/>
            </a:endParaRPr>
          </a:p>
        </p:txBody>
      </p:sp>
      <p:sp>
        <p:nvSpPr>
          <p:cNvPr id="13" name="Rectangle 12"/>
          <p:cNvSpPr/>
          <p:nvPr/>
        </p:nvSpPr>
        <p:spPr>
          <a:xfrm>
            <a:off x="990599" y="22860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বাজারের চাহিদা বেশি </a:t>
            </a:r>
            <a:r>
              <a:rPr lang="bn-IN" sz="2400" dirty="0" smtClean="0">
                <a:latin typeface="NikoshBAN" pitchFamily="2" charset="0"/>
                <a:cs typeface="NikoshBAN" pitchFamily="2" charset="0"/>
              </a:rPr>
              <a:t>হওয়ায় </a:t>
            </a:r>
            <a:endParaRPr lang="en-US" sz="2400" dirty="0">
              <a:latin typeface="NikoshBAN" pitchFamily="2" charset="0"/>
              <a:cs typeface="NikoshBAN" pitchFamily="2" charset="0"/>
            </a:endParaRPr>
          </a:p>
        </p:txBody>
      </p:sp>
      <p:sp>
        <p:nvSpPr>
          <p:cNvPr id="14" name="Rectangle 13"/>
          <p:cNvSpPr/>
          <p:nvPr/>
        </p:nvSpPr>
        <p:spPr>
          <a:xfrm>
            <a:off x="4733925" y="22860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 কম পুজি লাগে</a:t>
            </a:r>
            <a:endParaRPr lang="en-US" sz="2400" dirty="0">
              <a:latin typeface="NikoshBAN" pitchFamily="2" charset="0"/>
              <a:cs typeface="NikoshBAN" pitchFamily="2" charset="0"/>
            </a:endParaRPr>
          </a:p>
        </p:txBody>
      </p:sp>
      <p:sp>
        <p:nvSpPr>
          <p:cNvPr id="15" name="Rectangle 14"/>
          <p:cNvSpPr/>
          <p:nvPr/>
        </p:nvSpPr>
        <p:spPr>
          <a:xfrm>
            <a:off x="4733925" y="1752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অধিক ফলন </a:t>
            </a:r>
            <a:r>
              <a:rPr lang="bn-IN" sz="2400" dirty="0" smtClean="0">
                <a:latin typeface="NikoshBAN" pitchFamily="2" charset="0"/>
                <a:cs typeface="NikoshBAN" pitchFamily="2" charset="0"/>
              </a:rPr>
              <a:t>হওয়ায় </a:t>
            </a:r>
            <a:endParaRPr lang="en-US" sz="2400" dirty="0">
              <a:latin typeface="NikoshBAN" pitchFamily="2" charset="0"/>
              <a:cs typeface="NikoshBAN" pitchFamily="2" charset="0"/>
            </a:endParaRPr>
          </a:p>
        </p:txBody>
      </p:sp>
      <p:sp>
        <p:nvSpPr>
          <p:cNvPr id="21" name="TextBox 20"/>
          <p:cNvSpPr txBox="1"/>
          <p:nvPr/>
        </p:nvSpPr>
        <p:spPr>
          <a:xfrm>
            <a:off x="990601" y="2971800"/>
            <a:ext cx="71628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bn-BD" sz="2400" dirty="0" smtClean="0">
                <a:latin typeface="NikoshBAN" pitchFamily="2" charset="0"/>
                <a:cs typeface="NikoshBAN" pitchFamily="2" charset="0"/>
              </a:rPr>
              <a:t>৪। মাশরুমের চাষের উপকরন হল-</a:t>
            </a:r>
            <a:endParaRPr lang="en-US" sz="2400" dirty="0">
              <a:latin typeface="NikoshBAN" pitchFamily="2" charset="0"/>
              <a:cs typeface="NikoshBAN" pitchFamily="2" charset="0"/>
            </a:endParaRPr>
          </a:p>
        </p:txBody>
      </p:sp>
      <p:sp>
        <p:nvSpPr>
          <p:cNvPr id="22" name="Rectangle 21"/>
          <p:cNvSpPr/>
          <p:nvPr/>
        </p:nvSpPr>
        <p:spPr>
          <a:xfrm>
            <a:off x="990600" y="4267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ক)</a:t>
            </a:r>
            <a:r>
              <a:rPr lang="en-US" sz="2400" dirty="0" smtClean="0">
                <a:latin typeface="NikoshBAN" pitchFamily="2" charset="0"/>
                <a:cs typeface="NikoshBAN" pitchFamily="2" charset="0"/>
              </a:rPr>
              <a:t> </a:t>
            </a:r>
            <a:r>
              <a:rPr lang="en-US" sz="2400" dirty="0" err="1" smtClean="0">
                <a:latin typeface="NikoshBAN" pitchFamily="2" charset="0"/>
                <a:cs typeface="NikoshBAN" pitchFamily="2" charset="0"/>
              </a:rPr>
              <a:t>i</a:t>
            </a:r>
            <a:r>
              <a:rPr lang="en-US" sz="2400" dirty="0" smtClean="0">
                <a:latin typeface="NikoshBAN" pitchFamily="2" charset="0"/>
                <a:cs typeface="NikoshBAN" pitchFamily="2" charset="0"/>
              </a:rPr>
              <a:t>,</a:t>
            </a:r>
            <a:r>
              <a:rPr lang="bn-BD" sz="2400" dirty="0" smtClean="0">
                <a:latin typeface="NikoshBAN" pitchFamily="2" charset="0"/>
                <a:cs typeface="NikoshBAN" pitchFamily="2" charset="0"/>
              </a:rPr>
              <a:t> ও</a:t>
            </a:r>
            <a:r>
              <a:rPr lang="en-US" sz="2400" dirty="0" smtClean="0">
                <a:latin typeface="NikoshBAN" pitchFamily="2" charset="0"/>
                <a:cs typeface="NikoshBAN" pitchFamily="2" charset="0"/>
              </a:rPr>
              <a:t> ii</a:t>
            </a:r>
            <a:endParaRPr lang="en-US" sz="2400" dirty="0">
              <a:latin typeface="NikoshBAN" pitchFamily="2" charset="0"/>
              <a:cs typeface="NikoshBAN" pitchFamily="2" charset="0"/>
            </a:endParaRPr>
          </a:p>
        </p:txBody>
      </p:sp>
      <p:sp>
        <p:nvSpPr>
          <p:cNvPr id="23" name="Rectangle 22"/>
          <p:cNvSpPr/>
          <p:nvPr/>
        </p:nvSpPr>
        <p:spPr>
          <a:xfrm>
            <a:off x="990600" y="4800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গ) </a:t>
            </a:r>
            <a:r>
              <a:rPr lang="en-US" sz="2400" dirty="0" smtClean="0">
                <a:latin typeface="NikoshBAN" pitchFamily="2" charset="0"/>
                <a:cs typeface="NikoshBAN" pitchFamily="2" charset="0"/>
              </a:rPr>
              <a:t>ii </a:t>
            </a:r>
            <a:r>
              <a:rPr lang="bn-BD" sz="2400" dirty="0" smtClean="0">
                <a:latin typeface="NikoshBAN" pitchFamily="2" charset="0"/>
                <a:cs typeface="NikoshBAN" pitchFamily="2" charset="0"/>
              </a:rPr>
              <a:t>ও </a:t>
            </a:r>
            <a:r>
              <a:rPr lang="en-US" sz="2400" dirty="0" smtClean="0">
                <a:latin typeface="NikoshBAN" pitchFamily="2" charset="0"/>
                <a:cs typeface="NikoshBAN" pitchFamily="2" charset="0"/>
              </a:rPr>
              <a:t>iii</a:t>
            </a:r>
          </a:p>
        </p:txBody>
      </p:sp>
      <p:sp>
        <p:nvSpPr>
          <p:cNvPr id="24" name="Rectangle 23"/>
          <p:cNvSpPr/>
          <p:nvPr/>
        </p:nvSpPr>
        <p:spPr>
          <a:xfrm>
            <a:off x="4733926" y="48006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ঘ)</a:t>
            </a:r>
            <a:r>
              <a:rPr lang="en-US" sz="2400" dirty="0" smtClean="0">
                <a:latin typeface="NikoshBAN" pitchFamily="2" charset="0"/>
                <a:cs typeface="NikoshBAN" pitchFamily="2" charset="0"/>
              </a:rPr>
              <a:t> </a:t>
            </a:r>
            <a:r>
              <a:rPr lang="en-US" sz="2400" dirty="0" err="1" smtClean="0">
                <a:latin typeface="NikoshBAN" pitchFamily="2" charset="0"/>
                <a:cs typeface="NikoshBAN" pitchFamily="2" charset="0"/>
              </a:rPr>
              <a:t>i</a:t>
            </a:r>
            <a:r>
              <a:rPr lang="bn-BD" sz="2400" dirty="0" smtClean="0">
                <a:latin typeface="NikoshBAN" pitchFamily="2" charset="0"/>
                <a:cs typeface="NikoshBAN" pitchFamily="2" charset="0"/>
              </a:rPr>
              <a:t>, </a:t>
            </a:r>
            <a:r>
              <a:rPr lang="en-US" sz="2400" dirty="0" err="1" smtClean="0">
                <a:latin typeface="NikoshBAN" pitchFamily="2" charset="0"/>
                <a:cs typeface="NikoshBAN" pitchFamily="2" charset="0"/>
              </a:rPr>
              <a:t>i</a:t>
            </a:r>
            <a:r>
              <a:rPr lang="en-US" sz="2400" dirty="0" smtClean="0">
                <a:latin typeface="NikoshBAN" pitchFamily="2" charset="0"/>
                <a:cs typeface="NikoshBAN" pitchFamily="2" charset="0"/>
              </a:rPr>
              <a:t> </a:t>
            </a:r>
            <a:r>
              <a:rPr lang="en-US" sz="2400" dirty="0" err="1" smtClean="0">
                <a:latin typeface="NikoshBAN" pitchFamily="2" charset="0"/>
                <a:cs typeface="NikoshBAN" pitchFamily="2" charset="0"/>
              </a:rPr>
              <a:t>i</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ও </a:t>
            </a:r>
            <a:r>
              <a:rPr lang="en-US" sz="2400" dirty="0" smtClean="0">
                <a:latin typeface="NikoshBAN" pitchFamily="2" charset="0"/>
                <a:cs typeface="NikoshBAN" pitchFamily="2" charset="0"/>
              </a:rPr>
              <a:t>iii</a:t>
            </a:r>
            <a:r>
              <a:rPr lang="bn-BD" sz="2400" dirty="0" smtClean="0">
                <a:latin typeface="NikoshBAN" pitchFamily="2" charset="0"/>
                <a:cs typeface="NikoshBAN" pitchFamily="2" charset="0"/>
              </a:rPr>
              <a:t>, </a:t>
            </a:r>
            <a:endParaRPr lang="en-US" sz="2400" dirty="0">
              <a:latin typeface="NikoshBAN" pitchFamily="2" charset="0"/>
              <a:cs typeface="NikoshBAN" pitchFamily="2" charset="0"/>
            </a:endParaRPr>
          </a:p>
        </p:txBody>
      </p:sp>
      <p:sp>
        <p:nvSpPr>
          <p:cNvPr id="25" name="Rectangle 24"/>
          <p:cNvSpPr/>
          <p:nvPr/>
        </p:nvSpPr>
        <p:spPr>
          <a:xfrm>
            <a:off x="4733926" y="4267200"/>
            <a:ext cx="3419475"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bn-BD" sz="2400" dirty="0" smtClean="0">
                <a:latin typeface="NikoshBAN" pitchFamily="2" charset="0"/>
                <a:cs typeface="NikoshBAN" pitchFamily="2" charset="0"/>
              </a:rPr>
              <a:t>খ) </a:t>
            </a:r>
            <a:r>
              <a:rPr lang="en-US" sz="2400" dirty="0" err="1" smtClean="0">
                <a:latin typeface="NikoshBAN" pitchFamily="2" charset="0"/>
                <a:cs typeface="NikoshBAN" pitchFamily="2" charset="0"/>
              </a:rPr>
              <a:t>i</a:t>
            </a:r>
            <a:r>
              <a:rPr lang="en-US" sz="2400" dirty="0" smtClean="0">
                <a:latin typeface="NikoshBAN" pitchFamily="2" charset="0"/>
                <a:cs typeface="NikoshBAN" pitchFamily="2" charset="0"/>
              </a:rPr>
              <a:t> </a:t>
            </a:r>
            <a:r>
              <a:rPr lang="bn-BD" sz="2400" dirty="0" smtClean="0">
                <a:latin typeface="NikoshBAN" pitchFamily="2" charset="0"/>
                <a:cs typeface="NikoshBAN" pitchFamily="2" charset="0"/>
              </a:rPr>
              <a:t>ও </a:t>
            </a:r>
            <a:r>
              <a:rPr lang="en-US" sz="2400" dirty="0" smtClean="0">
                <a:latin typeface="NikoshBAN" pitchFamily="2" charset="0"/>
                <a:cs typeface="NikoshBAN" pitchFamily="2" charset="0"/>
              </a:rPr>
              <a:t>iii</a:t>
            </a:r>
            <a:endParaRPr lang="en-US" sz="2400" dirty="0">
              <a:latin typeface="NikoshBAN" pitchFamily="2" charset="0"/>
              <a:cs typeface="NikoshBAN" pitchFamily="2" charset="0"/>
            </a:endParaRPr>
          </a:p>
        </p:txBody>
      </p:sp>
      <p:pic>
        <p:nvPicPr>
          <p:cNvPr id="26" name="Picture 25" descr="548+4515.png"/>
          <p:cNvPicPr>
            <a:picLocks noChangeAspect="1"/>
          </p:cNvPicPr>
          <p:nvPr/>
        </p:nvPicPr>
        <p:blipFill>
          <a:blip r:embed="rId5"/>
          <a:srcRect t="4401" r="1333" b="6893"/>
          <a:stretch>
            <a:fillRect/>
          </a:stretch>
        </p:blipFill>
        <p:spPr>
          <a:xfrm>
            <a:off x="2362200" y="5181600"/>
            <a:ext cx="4419600" cy="1219200"/>
          </a:xfrm>
          <a:prstGeom prst="roundRect">
            <a:avLst/>
          </a:prstGeom>
        </p:spPr>
      </p:pic>
      <p:pic>
        <p:nvPicPr>
          <p:cNvPr id="27" name="Picture 26" descr="15151511.png"/>
          <p:cNvPicPr>
            <a:picLocks noChangeAspect="1"/>
          </p:cNvPicPr>
          <p:nvPr/>
        </p:nvPicPr>
        <p:blipFill>
          <a:blip r:embed="rId6"/>
          <a:stretch>
            <a:fillRect/>
          </a:stretch>
        </p:blipFill>
        <p:spPr>
          <a:xfrm>
            <a:off x="2209800" y="5175427"/>
            <a:ext cx="4572000" cy="1225373"/>
          </a:xfrm>
          <a:prstGeom prst="rect">
            <a:avLst/>
          </a:prstGeom>
        </p:spPr>
      </p:pic>
      <p:sp>
        <p:nvSpPr>
          <p:cNvPr id="16" name="TextBox 15"/>
          <p:cNvSpPr txBox="1"/>
          <p:nvPr/>
        </p:nvSpPr>
        <p:spPr>
          <a:xfrm>
            <a:off x="990600" y="3505200"/>
            <a:ext cx="22860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smtClean="0">
                <a:latin typeface="NikoshBAN" pitchFamily="2" charset="0"/>
                <a:cs typeface="NikoshBAN" pitchFamily="2" charset="0"/>
              </a:rPr>
              <a:t>i)</a:t>
            </a:r>
            <a:r>
              <a:rPr lang="bn-BD" sz="1600" dirty="0" smtClean="0">
                <a:latin typeface="NikoshBAN" pitchFamily="2" charset="0"/>
                <a:cs typeface="NikoshBAN" pitchFamily="2" charset="0"/>
              </a:rPr>
              <a:t> খড় ও কাঠের গুড়া </a:t>
            </a:r>
            <a:endParaRPr lang="en-US" sz="1600" dirty="0">
              <a:latin typeface="NikoshBAN" pitchFamily="2" charset="0"/>
              <a:cs typeface="NikoshBAN" pitchFamily="2" charset="0"/>
            </a:endParaRPr>
          </a:p>
        </p:txBody>
      </p:sp>
      <p:sp>
        <p:nvSpPr>
          <p:cNvPr id="17" name="TextBox 16"/>
          <p:cNvSpPr txBox="1"/>
          <p:nvPr/>
        </p:nvSpPr>
        <p:spPr>
          <a:xfrm>
            <a:off x="3429000" y="3505200"/>
            <a:ext cx="22860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1600" dirty="0" smtClean="0">
                <a:latin typeface="NikoshBAN" pitchFamily="2" charset="0"/>
                <a:cs typeface="NikoshBAN" pitchFamily="2" charset="0"/>
              </a:rPr>
              <a:t> </a:t>
            </a:r>
            <a:r>
              <a:rPr lang="en-US" sz="1600" dirty="0" smtClean="0">
                <a:latin typeface="NikoshBAN" pitchFamily="2" charset="0"/>
                <a:cs typeface="NikoshBAN" pitchFamily="2" charset="0"/>
              </a:rPr>
              <a:t>ii)</a:t>
            </a:r>
            <a:r>
              <a:rPr lang="bn-BD" sz="1600" dirty="0" smtClean="0">
                <a:latin typeface="NikoshBAN" pitchFamily="2" charset="0"/>
                <a:cs typeface="NikoshBAN" pitchFamily="2" charset="0"/>
              </a:rPr>
              <a:t> পচা পাতা </a:t>
            </a:r>
            <a:endParaRPr lang="en-US" sz="1600" dirty="0">
              <a:latin typeface="NikoshBAN" pitchFamily="2" charset="0"/>
              <a:cs typeface="NikoshBAN" pitchFamily="2" charset="0"/>
            </a:endParaRPr>
          </a:p>
        </p:txBody>
      </p:sp>
      <p:sp>
        <p:nvSpPr>
          <p:cNvPr id="18" name="TextBox 17"/>
          <p:cNvSpPr txBox="1"/>
          <p:nvPr/>
        </p:nvSpPr>
        <p:spPr>
          <a:xfrm>
            <a:off x="5867400" y="3505200"/>
            <a:ext cx="2286000" cy="33855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bn-BD" sz="1600" dirty="0" smtClean="0">
                <a:latin typeface="NikoshBAN" pitchFamily="2" charset="0"/>
                <a:cs typeface="NikoshBAN" pitchFamily="2" charset="0"/>
              </a:rPr>
              <a:t> </a:t>
            </a:r>
            <a:r>
              <a:rPr lang="en-US" sz="1600" dirty="0" smtClean="0">
                <a:latin typeface="NikoshBAN" pitchFamily="2" charset="0"/>
                <a:cs typeface="NikoshBAN" pitchFamily="2" charset="0"/>
              </a:rPr>
              <a:t>iii)</a:t>
            </a:r>
            <a:r>
              <a:rPr lang="bn-BD" sz="1600" dirty="0" smtClean="0">
                <a:latin typeface="NikoshBAN" pitchFamily="2" charset="0"/>
                <a:cs typeface="NikoshBAN" pitchFamily="2" charset="0"/>
              </a:rPr>
              <a:t> উর্বর জমি </a:t>
            </a:r>
            <a:endParaRPr lang="en-US" sz="1600" dirty="0">
              <a:latin typeface="NikoshBAN" pitchFamily="2" charset="0"/>
              <a:cs typeface="NikoshBAN" pitchFamily="2" charset="0"/>
            </a:endParaRPr>
          </a:p>
        </p:txBody>
      </p:sp>
      <p:sp>
        <p:nvSpPr>
          <p:cNvPr id="20" name="Slide Number Placeholder 19"/>
          <p:cNvSpPr>
            <a:spLocks noGrp="1"/>
          </p:cNvSpPr>
          <p:nvPr>
            <p:ph type="sldNum" sz="quarter" idx="12"/>
          </p:nvPr>
        </p:nvSpPr>
        <p:spPr/>
        <p:txBody>
          <a:bodyPr/>
          <a:lstStyle/>
          <a:p>
            <a:fld id="{12CF4F74-C24C-4DBC-A93A-AB35CB314D07}" type="slidenum">
              <a:rPr lang="en-US" smtClean="0"/>
              <a:pPr/>
              <a:t>24</a:t>
            </a:fld>
            <a:endParaRPr lang="en-US"/>
          </a:p>
        </p:txBody>
      </p:sp>
      <p:sp>
        <p:nvSpPr>
          <p:cNvPr id="19" name="Rectangle 18"/>
          <p:cNvSpPr/>
          <p:nvPr/>
        </p:nvSpPr>
        <p:spPr>
          <a:xfrm>
            <a:off x="990601" y="3962400"/>
            <a:ext cx="1752600" cy="228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bn-BD" sz="1400" dirty="0" smtClean="0">
                <a:latin typeface="NikoshBAN" pitchFamily="2" charset="0"/>
                <a:cs typeface="NikoshBAN" pitchFamily="2" charset="0"/>
              </a:rPr>
              <a:t>নিচের কোনটি সঠিক</a:t>
            </a:r>
            <a:endParaRPr lang="en-US" sz="1400" dirty="0">
              <a:latin typeface="NikoshBAN" pitchFamily="2" charset="0"/>
              <a:cs typeface="NikoshBAN" pitchFamily="2" charset="0"/>
            </a:endParaRPr>
          </a:p>
        </p:txBody>
      </p:sp>
      <p:sp>
        <p:nvSpPr>
          <p:cNvPr id="28" name="Footer Placeholder 27"/>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421702692"/>
      </p:ext>
    </p:extLst>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Effect transition="in" filter="fade">
                                      <p:cBhvr>
                                        <p:cTn id="9" dur="1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0" fill="hold">
                            <p:stCondLst>
                              <p:cond delay="1000"/>
                            </p:stCondLst>
                            <p:childTnLst>
                              <p:par>
                                <p:cTn id="11" presetID="53" presetClass="exit" presetSubtype="0" fill="hold" nodeType="afterEffect">
                                  <p:stCondLst>
                                    <p:cond delay="0"/>
                                  </p:stCondLst>
                                  <p:childTnLst>
                                    <p:anim calcmode="lin" valueType="num">
                                      <p:cBhvr>
                                        <p:cTn id="12" dur="2000"/>
                                        <p:tgtEl>
                                          <p:spTgt spid="26"/>
                                        </p:tgtEl>
                                        <p:attrNameLst>
                                          <p:attrName>ppt_w</p:attrName>
                                        </p:attrNameLst>
                                      </p:cBhvr>
                                      <p:tavLst>
                                        <p:tav tm="0">
                                          <p:val>
                                            <p:strVal val="ppt_w"/>
                                          </p:val>
                                        </p:tav>
                                        <p:tav tm="100000">
                                          <p:val>
                                            <p:fltVal val="0"/>
                                          </p:val>
                                        </p:tav>
                                      </p:tavLst>
                                    </p:anim>
                                    <p:anim calcmode="lin" valueType="num">
                                      <p:cBhvr>
                                        <p:cTn id="13" dur="2000"/>
                                        <p:tgtEl>
                                          <p:spTgt spid="26"/>
                                        </p:tgtEl>
                                        <p:attrNameLst>
                                          <p:attrName>ppt_h</p:attrName>
                                        </p:attrNameLst>
                                      </p:cBhvr>
                                      <p:tavLst>
                                        <p:tav tm="0">
                                          <p:val>
                                            <p:strVal val="ppt_h"/>
                                          </p:val>
                                        </p:tav>
                                        <p:tav tm="100000">
                                          <p:val>
                                            <p:fltVal val="0"/>
                                          </p:val>
                                        </p:tav>
                                      </p:tavLst>
                                    </p:anim>
                                    <p:animEffect transition="out" filter="fade">
                                      <p:cBhvr>
                                        <p:cTn id="14" dur="2000"/>
                                        <p:tgtEl>
                                          <p:spTgt spid="26"/>
                                        </p:tgtEl>
                                      </p:cBhvr>
                                    </p:animEffect>
                                    <p:set>
                                      <p:cBhvr>
                                        <p:cTn id="15"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1000" fill="hold"/>
                                        <p:tgtEl>
                                          <p:spTgt spid="26"/>
                                        </p:tgtEl>
                                        <p:attrNameLst>
                                          <p:attrName>ppt_w</p:attrName>
                                        </p:attrNameLst>
                                      </p:cBhvr>
                                      <p:tavLst>
                                        <p:tav tm="0">
                                          <p:val>
                                            <p:fltVal val="0"/>
                                          </p:val>
                                        </p:tav>
                                        <p:tav tm="100000">
                                          <p:val>
                                            <p:strVal val="#ppt_w"/>
                                          </p:val>
                                        </p:tav>
                                      </p:tavLst>
                                    </p:anim>
                                    <p:anim calcmode="lin" valueType="num">
                                      <p:cBhvr>
                                        <p:cTn id="22" dur="1000" fill="hold"/>
                                        <p:tgtEl>
                                          <p:spTgt spid="26"/>
                                        </p:tgtEl>
                                        <p:attrNameLst>
                                          <p:attrName>ppt_h</p:attrName>
                                        </p:attrNameLst>
                                      </p:cBhvr>
                                      <p:tavLst>
                                        <p:tav tm="0">
                                          <p:val>
                                            <p:fltVal val="0"/>
                                          </p:val>
                                        </p:tav>
                                        <p:tav tm="100000">
                                          <p:val>
                                            <p:strVal val="#ppt_h"/>
                                          </p:val>
                                        </p:tav>
                                      </p:tavLst>
                                    </p:anim>
                                    <p:animEffect transition="in" filter="fade">
                                      <p:cBhvr>
                                        <p:cTn id="23" dur="1000"/>
                                        <p:tgtEl>
                                          <p:spTgt spid="26"/>
                                        </p:tgtEl>
                                      </p:cBhvr>
                                    </p:animEffect>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par>
                          <p:cTn id="24" fill="hold">
                            <p:stCondLst>
                              <p:cond delay="1000"/>
                            </p:stCondLst>
                            <p:childTnLst>
                              <p:par>
                                <p:cTn id="25" presetID="53" presetClass="exit" presetSubtype="0" fill="hold" nodeType="afterEffect">
                                  <p:stCondLst>
                                    <p:cond delay="0"/>
                                  </p:stCondLst>
                                  <p:childTnLst>
                                    <p:anim calcmode="lin" valueType="num">
                                      <p:cBhvr>
                                        <p:cTn id="26" dur="2000"/>
                                        <p:tgtEl>
                                          <p:spTgt spid="26"/>
                                        </p:tgtEl>
                                        <p:attrNameLst>
                                          <p:attrName>ppt_w</p:attrName>
                                        </p:attrNameLst>
                                      </p:cBhvr>
                                      <p:tavLst>
                                        <p:tav tm="0">
                                          <p:val>
                                            <p:strVal val="ppt_w"/>
                                          </p:val>
                                        </p:tav>
                                        <p:tav tm="100000">
                                          <p:val>
                                            <p:fltVal val="0"/>
                                          </p:val>
                                        </p:tav>
                                      </p:tavLst>
                                    </p:anim>
                                    <p:anim calcmode="lin" valueType="num">
                                      <p:cBhvr>
                                        <p:cTn id="27" dur="2000"/>
                                        <p:tgtEl>
                                          <p:spTgt spid="26"/>
                                        </p:tgtEl>
                                        <p:attrNameLst>
                                          <p:attrName>ppt_h</p:attrName>
                                        </p:attrNameLst>
                                      </p:cBhvr>
                                      <p:tavLst>
                                        <p:tav tm="0">
                                          <p:val>
                                            <p:strVal val="ppt_h"/>
                                          </p:val>
                                        </p:tav>
                                        <p:tav tm="100000">
                                          <p:val>
                                            <p:fltVal val="0"/>
                                          </p:val>
                                        </p:tav>
                                      </p:tavLst>
                                    </p:anim>
                                    <p:animEffect transition="out" filter="fade">
                                      <p:cBhvr>
                                        <p:cTn id="28" dur="2000"/>
                                        <p:tgtEl>
                                          <p:spTgt spid="26"/>
                                        </p:tgtEl>
                                      </p:cBhvr>
                                    </p:animEffect>
                                    <p:set>
                                      <p:cBhvr>
                                        <p:cTn id="29"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2000" fill="hold"/>
                                        <p:tgtEl>
                                          <p:spTgt spid="26"/>
                                        </p:tgtEl>
                                        <p:attrNameLst>
                                          <p:attrName>ppt_w</p:attrName>
                                        </p:attrNameLst>
                                      </p:cBhvr>
                                      <p:tavLst>
                                        <p:tav tm="0">
                                          <p:val>
                                            <p:fltVal val="0"/>
                                          </p:val>
                                        </p:tav>
                                        <p:tav tm="100000">
                                          <p:val>
                                            <p:strVal val="#ppt_w"/>
                                          </p:val>
                                        </p:tav>
                                      </p:tavLst>
                                    </p:anim>
                                    <p:anim calcmode="lin" valueType="num">
                                      <p:cBhvr>
                                        <p:cTn id="36" dur="2000" fill="hold"/>
                                        <p:tgtEl>
                                          <p:spTgt spid="26"/>
                                        </p:tgtEl>
                                        <p:attrNameLst>
                                          <p:attrName>ppt_h</p:attrName>
                                        </p:attrNameLst>
                                      </p:cBhvr>
                                      <p:tavLst>
                                        <p:tav tm="0">
                                          <p:val>
                                            <p:fltVal val="0"/>
                                          </p:val>
                                        </p:tav>
                                        <p:tav tm="100000">
                                          <p:val>
                                            <p:strVal val="#ppt_h"/>
                                          </p:val>
                                        </p:tav>
                                      </p:tavLst>
                                    </p:anim>
                                    <p:animEffect transition="in" filter="fade">
                                      <p:cBhvr>
                                        <p:cTn id="37" dur="2000"/>
                                        <p:tgtEl>
                                          <p:spTgt spid="26"/>
                                        </p:tgtEl>
                                      </p:cBhvr>
                                    </p:animEffect>
                                  </p:childTnLst>
                                  <p:subTnLst>
                                    <p:audio>
                                      <p:cMediaNode>
                                        <p:cTn display="0" masterRel="sameClick">
                                          <p:stCondLst>
                                            <p:cond evt="begin" delay="0">
                                              <p:tn val="33"/>
                                            </p:cond>
                                          </p:stCondLst>
                                          <p:endCondLst>
                                            <p:cond evt="onStopAudio" delay="0">
                                              <p:tgtEl>
                                                <p:sldTgt/>
                                              </p:tgtEl>
                                            </p:cond>
                                          </p:endCondLst>
                                        </p:cTn>
                                        <p:tgtEl>
                                          <p:sndTgt r:embed="rId3" name="bomb.wav"/>
                                        </p:tgtEl>
                                      </p:cMediaNode>
                                    </p:audio>
                                  </p:subTnLst>
                                </p:cTn>
                              </p:par>
                            </p:childTnLst>
                          </p:cTn>
                        </p:par>
                        <p:par>
                          <p:cTn id="38" fill="hold">
                            <p:stCondLst>
                              <p:cond delay="2000"/>
                            </p:stCondLst>
                            <p:childTnLst>
                              <p:par>
                                <p:cTn id="39" presetID="53" presetClass="exit" presetSubtype="0" fill="hold" nodeType="afterEffect">
                                  <p:stCondLst>
                                    <p:cond delay="0"/>
                                  </p:stCondLst>
                                  <p:childTnLst>
                                    <p:anim calcmode="lin" valueType="num">
                                      <p:cBhvr>
                                        <p:cTn id="40" dur="2000"/>
                                        <p:tgtEl>
                                          <p:spTgt spid="26"/>
                                        </p:tgtEl>
                                        <p:attrNameLst>
                                          <p:attrName>ppt_w</p:attrName>
                                        </p:attrNameLst>
                                      </p:cBhvr>
                                      <p:tavLst>
                                        <p:tav tm="0">
                                          <p:val>
                                            <p:strVal val="ppt_w"/>
                                          </p:val>
                                        </p:tav>
                                        <p:tav tm="100000">
                                          <p:val>
                                            <p:fltVal val="0"/>
                                          </p:val>
                                        </p:tav>
                                      </p:tavLst>
                                    </p:anim>
                                    <p:anim calcmode="lin" valueType="num">
                                      <p:cBhvr>
                                        <p:cTn id="41" dur="2000"/>
                                        <p:tgtEl>
                                          <p:spTgt spid="26"/>
                                        </p:tgtEl>
                                        <p:attrNameLst>
                                          <p:attrName>ppt_h</p:attrName>
                                        </p:attrNameLst>
                                      </p:cBhvr>
                                      <p:tavLst>
                                        <p:tav tm="0">
                                          <p:val>
                                            <p:strVal val="ppt_h"/>
                                          </p:val>
                                        </p:tav>
                                        <p:tav tm="100000">
                                          <p:val>
                                            <p:fltVal val="0"/>
                                          </p:val>
                                        </p:tav>
                                      </p:tavLst>
                                    </p:anim>
                                    <p:animEffect transition="out" filter="fade">
                                      <p:cBhvr>
                                        <p:cTn id="42" dur="2000"/>
                                        <p:tgtEl>
                                          <p:spTgt spid="26"/>
                                        </p:tgtEl>
                                      </p:cBhvr>
                                    </p:animEffect>
                                    <p:set>
                                      <p:cBhvr>
                                        <p:cTn id="43"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Effect transition="in" filter="fade">
                                      <p:cBhvr>
                                        <p:cTn id="51" dur="10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bomb.wav"/>
                                        </p:tgtEl>
                                      </p:cMediaNode>
                                    </p:audio>
                                  </p:subTnLst>
                                </p:cTn>
                              </p:par>
                            </p:childTnLst>
                          </p:cTn>
                        </p:par>
                        <p:par>
                          <p:cTn id="52" fill="hold">
                            <p:stCondLst>
                              <p:cond delay="1000"/>
                            </p:stCondLst>
                            <p:childTnLst>
                              <p:par>
                                <p:cTn id="53" presetID="53" presetClass="exit" presetSubtype="0" fill="hold" nodeType="afterEffect">
                                  <p:stCondLst>
                                    <p:cond delay="0"/>
                                  </p:stCondLst>
                                  <p:childTnLst>
                                    <p:anim calcmode="lin" valueType="num">
                                      <p:cBhvr>
                                        <p:cTn id="54" dur="2000"/>
                                        <p:tgtEl>
                                          <p:spTgt spid="26"/>
                                        </p:tgtEl>
                                        <p:attrNameLst>
                                          <p:attrName>ppt_w</p:attrName>
                                        </p:attrNameLst>
                                      </p:cBhvr>
                                      <p:tavLst>
                                        <p:tav tm="0">
                                          <p:val>
                                            <p:strVal val="ppt_w"/>
                                          </p:val>
                                        </p:tav>
                                        <p:tav tm="100000">
                                          <p:val>
                                            <p:fltVal val="0"/>
                                          </p:val>
                                        </p:tav>
                                      </p:tavLst>
                                    </p:anim>
                                    <p:anim calcmode="lin" valueType="num">
                                      <p:cBhvr>
                                        <p:cTn id="55" dur="2000"/>
                                        <p:tgtEl>
                                          <p:spTgt spid="26"/>
                                        </p:tgtEl>
                                        <p:attrNameLst>
                                          <p:attrName>ppt_h</p:attrName>
                                        </p:attrNameLst>
                                      </p:cBhvr>
                                      <p:tavLst>
                                        <p:tav tm="0">
                                          <p:val>
                                            <p:strVal val="ppt_h"/>
                                          </p:val>
                                        </p:tav>
                                        <p:tav tm="100000">
                                          <p:val>
                                            <p:fltVal val="0"/>
                                          </p:val>
                                        </p:tav>
                                      </p:tavLst>
                                    </p:anim>
                                    <p:animEffect transition="out" filter="fade">
                                      <p:cBhvr>
                                        <p:cTn id="56" dur="2000"/>
                                        <p:tgtEl>
                                          <p:spTgt spid="26"/>
                                        </p:tgtEl>
                                      </p:cBhvr>
                                    </p:animEffect>
                                    <p:set>
                                      <p:cBhvr>
                                        <p:cTn id="57"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Effect transition="in" filter="fade">
                                      <p:cBhvr>
                                        <p:cTn id="65" dur="1000"/>
                                        <p:tgtEl>
                                          <p:spTgt spid="26"/>
                                        </p:tgtEl>
                                      </p:cBhvr>
                                    </p:animEffect>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par>
                          <p:cTn id="66" fill="hold">
                            <p:stCondLst>
                              <p:cond delay="1000"/>
                            </p:stCondLst>
                            <p:childTnLst>
                              <p:par>
                                <p:cTn id="67" presetID="53" presetClass="exit" presetSubtype="0" fill="hold" nodeType="afterEffect">
                                  <p:stCondLst>
                                    <p:cond delay="0"/>
                                  </p:stCondLst>
                                  <p:childTnLst>
                                    <p:anim calcmode="lin" valueType="num">
                                      <p:cBhvr>
                                        <p:cTn id="68" dur="2000"/>
                                        <p:tgtEl>
                                          <p:spTgt spid="26"/>
                                        </p:tgtEl>
                                        <p:attrNameLst>
                                          <p:attrName>ppt_w</p:attrName>
                                        </p:attrNameLst>
                                      </p:cBhvr>
                                      <p:tavLst>
                                        <p:tav tm="0">
                                          <p:val>
                                            <p:strVal val="ppt_w"/>
                                          </p:val>
                                        </p:tav>
                                        <p:tav tm="100000">
                                          <p:val>
                                            <p:fltVal val="0"/>
                                          </p:val>
                                        </p:tav>
                                      </p:tavLst>
                                    </p:anim>
                                    <p:anim calcmode="lin" valueType="num">
                                      <p:cBhvr>
                                        <p:cTn id="69" dur="2000"/>
                                        <p:tgtEl>
                                          <p:spTgt spid="26"/>
                                        </p:tgtEl>
                                        <p:attrNameLst>
                                          <p:attrName>ppt_h</p:attrName>
                                        </p:attrNameLst>
                                      </p:cBhvr>
                                      <p:tavLst>
                                        <p:tav tm="0">
                                          <p:val>
                                            <p:strVal val="ppt_h"/>
                                          </p:val>
                                        </p:tav>
                                        <p:tav tm="100000">
                                          <p:val>
                                            <p:fltVal val="0"/>
                                          </p:val>
                                        </p:tav>
                                      </p:tavLst>
                                    </p:anim>
                                    <p:animEffect transition="out" filter="fade">
                                      <p:cBhvr>
                                        <p:cTn id="70" dur="2000"/>
                                        <p:tgtEl>
                                          <p:spTgt spid="26"/>
                                        </p:tgtEl>
                                      </p:cBhvr>
                                    </p:animEffect>
                                    <p:set>
                                      <p:cBhvr>
                                        <p:cTn id="71"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1000" fill="hold"/>
                                        <p:tgtEl>
                                          <p:spTgt spid="26"/>
                                        </p:tgtEl>
                                        <p:attrNameLst>
                                          <p:attrName>ppt_w</p:attrName>
                                        </p:attrNameLst>
                                      </p:cBhvr>
                                      <p:tavLst>
                                        <p:tav tm="0">
                                          <p:val>
                                            <p:fltVal val="0"/>
                                          </p:val>
                                        </p:tav>
                                        <p:tav tm="100000">
                                          <p:val>
                                            <p:strVal val="#ppt_w"/>
                                          </p:val>
                                        </p:tav>
                                      </p:tavLst>
                                    </p:anim>
                                    <p:anim calcmode="lin" valueType="num">
                                      <p:cBhvr>
                                        <p:cTn id="78" dur="1000" fill="hold"/>
                                        <p:tgtEl>
                                          <p:spTgt spid="26"/>
                                        </p:tgtEl>
                                        <p:attrNameLst>
                                          <p:attrName>ppt_h</p:attrName>
                                        </p:attrNameLst>
                                      </p:cBhvr>
                                      <p:tavLst>
                                        <p:tav tm="0">
                                          <p:val>
                                            <p:fltVal val="0"/>
                                          </p:val>
                                        </p:tav>
                                        <p:tav tm="100000">
                                          <p:val>
                                            <p:strVal val="#ppt_h"/>
                                          </p:val>
                                        </p:tav>
                                      </p:tavLst>
                                    </p:anim>
                                    <p:animEffect transition="in" filter="fade">
                                      <p:cBhvr>
                                        <p:cTn id="79" dur="1000"/>
                                        <p:tgtEl>
                                          <p:spTgt spid="26"/>
                                        </p:tgtEl>
                                      </p:cBhvr>
                                    </p:animEffec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1000"/>
                            </p:stCondLst>
                            <p:childTnLst>
                              <p:par>
                                <p:cTn id="81" presetID="53" presetClass="exit" presetSubtype="0" fill="hold" nodeType="afterEffect">
                                  <p:stCondLst>
                                    <p:cond delay="0"/>
                                  </p:stCondLst>
                                  <p:childTnLst>
                                    <p:anim calcmode="lin" valueType="num">
                                      <p:cBhvr>
                                        <p:cTn id="82" dur="2000"/>
                                        <p:tgtEl>
                                          <p:spTgt spid="26"/>
                                        </p:tgtEl>
                                        <p:attrNameLst>
                                          <p:attrName>ppt_w</p:attrName>
                                        </p:attrNameLst>
                                      </p:cBhvr>
                                      <p:tavLst>
                                        <p:tav tm="0">
                                          <p:val>
                                            <p:strVal val="ppt_w"/>
                                          </p:val>
                                        </p:tav>
                                        <p:tav tm="100000">
                                          <p:val>
                                            <p:fltVal val="0"/>
                                          </p:val>
                                        </p:tav>
                                      </p:tavLst>
                                    </p:anim>
                                    <p:anim calcmode="lin" valueType="num">
                                      <p:cBhvr>
                                        <p:cTn id="83" dur="2000"/>
                                        <p:tgtEl>
                                          <p:spTgt spid="26"/>
                                        </p:tgtEl>
                                        <p:attrNameLst>
                                          <p:attrName>ppt_h</p:attrName>
                                        </p:attrNameLst>
                                      </p:cBhvr>
                                      <p:tavLst>
                                        <p:tav tm="0">
                                          <p:val>
                                            <p:strVal val="ppt_h"/>
                                          </p:val>
                                        </p:tav>
                                        <p:tav tm="100000">
                                          <p:val>
                                            <p:fltVal val="0"/>
                                          </p:val>
                                        </p:tav>
                                      </p:tavLst>
                                    </p:anim>
                                    <p:animEffect transition="out" filter="fade">
                                      <p:cBhvr>
                                        <p:cTn id="84" dur="2000"/>
                                        <p:tgtEl>
                                          <p:spTgt spid="26"/>
                                        </p:tgtEl>
                                      </p:cBhvr>
                                    </p:animEffect>
                                    <p:set>
                                      <p:cBhvr>
                                        <p:cTn id="85" dur="1" fill="hold">
                                          <p:stCondLst>
                                            <p:cond delay="1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p:cTn id="91" dur="1000" fill="hold"/>
                                        <p:tgtEl>
                                          <p:spTgt spid="27"/>
                                        </p:tgtEl>
                                        <p:attrNameLst>
                                          <p:attrName>ppt_w</p:attrName>
                                        </p:attrNameLst>
                                      </p:cBhvr>
                                      <p:tavLst>
                                        <p:tav tm="0">
                                          <p:val>
                                            <p:fltVal val="0"/>
                                          </p:val>
                                        </p:tav>
                                        <p:tav tm="100000">
                                          <p:val>
                                            <p:strVal val="#ppt_w"/>
                                          </p:val>
                                        </p:tav>
                                      </p:tavLst>
                                    </p:anim>
                                    <p:anim calcmode="lin" valueType="num">
                                      <p:cBhvr>
                                        <p:cTn id="92" dur="1000" fill="hold"/>
                                        <p:tgtEl>
                                          <p:spTgt spid="27"/>
                                        </p:tgtEl>
                                        <p:attrNameLst>
                                          <p:attrName>ppt_h</p:attrName>
                                        </p:attrNameLst>
                                      </p:cBhvr>
                                      <p:tavLst>
                                        <p:tav tm="0">
                                          <p:val>
                                            <p:fltVal val="0"/>
                                          </p:val>
                                        </p:tav>
                                        <p:tav tm="100000">
                                          <p:val>
                                            <p:strVal val="#ppt_h"/>
                                          </p:val>
                                        </p:tav>
                                      </p:tavLst>
                                    </p:anim>
                                    <p:animEffect transition="in" filter="fade">
                                      <p:cBhvr>
                                        <p:cTn id="93" dur="1000"/>
                                        <p:tgtEl>
                                          <p:spTgt spid="27"/>
                                        </p:tgtEl>
                                      </p:cBhvr>
                                    </p:animEffect>
                                  </p:childTnLst>
                                  <p:subTnLst>
                                    <p:audio>
                                      <p:cMediaNode>
                                        <p:cTn display="0" masterRel="sameClick">
                                          <p:stCondLst>
                                            <p:cond evt="begin" delay="0">
                                              <p:tn val="89"/>
                                            </p:cond>
                                          </p:stCondLst>
                                          <p:endCondLst>
                                            <p:cond evt="onStopAudio" delay="0">
                                              <p:tgtEl>
                                                <p:sldTgt/>
                                              </p:tgtEl>
                                            </p:cond>
                                          </p:endCondLst>
                                        </p:cTn>
                                        <p:tgtEl>
                                          <p:sndTgt r:embed="rId4" name="applause.wav"/>
                                        </p:tgtEl>
                                      </p:cMediaNode>
                                    </p:audio>
                                  </p:subTnLst>
                                </p:cTn>
                              </p:par>
                            </p:childTnLst>
                          </p:cTn>
                        </p:par>
                        <p:par>
                          <p:cTn id="94" fill="hold">
                            <p:stCondLst>
                              <p:cond delay="1000"/>
                            </p:stCondLst>
                            <p:childTnLst>
                              <p:par>
                                <p:cTn id="95" presetID="53" presetClass="exit" presetSubtype="0" fill="hold" nodeType="afterEffect">
                                  <p:stCondLst>
                                    <p:cond delay="0"/>
                                  </p:stCondLst>
                                  <p:childTnLst>
                                    <p:anim calcmode="lin" valueType="num">
                                      <p:cBhvr>
                                        <p:cTn id="96" dur="2000"/>
                                        <p:tgtEl>
                                          <p:spTgt spid="27"/>
                                        </p:tgtEl>
                                        <p:attrNameLst>
                                          <p:attrName>ppt_w</p:attrName>
                                        </p:attrNameLst>
                                      </p:cBhvr>
                                      <p:tavLst>
                                        <p:tav tm="0">
                                          <p:val>
                                            <p:strVal val="ppt_w"/>
                                          </p:val>
                                        </p:tav>
                                        <p:tav tm="100000">
                                          <p:val>
                                            <p:fltVal val="0"/>
                                          </p:val>
                                        </p:tav>
                                      </p:tavLst>
                                    </p:anim>
                                    <p:anim calcmode="lin" valueType="num">
                                      <p:cBhvr>
                                        <p:cTn id="97" dur="2000"/>
                                        <p:tgtEl>
                                          <p:spTgt spid="27"/>
                                        </p:tgtEl>
                                        <p:attrNameLst>
                                          <p:attrName>ppt_h</p:attrName>
                                        </p:attrNameLst>
                                      </p:cBhvr>
                                      <p:tavLst>
                                        <p:tav tm="0">
                                          <p:val>
                                            <p:strVal val="ppt_h"/>
                                          </p:val>
                                        </p:tav>
                                        <p:tav tm="100000">
                                          <p:val>
                                            <p:fltVal val="0"/>
                                          </p:val>
                                        </p:tav>
                                      </p:tavLst>
                                    </p:anim>
                                    <p:animEffect transition="out" filter="fade">
                                      <p:cBhvr>
                                        <p:cTn id="98" dur="2000"/>
                                        <p:tgtEl>
                                          <p:spTgt spid="27"/>
                                        </p:tgtEl>
                                      </p:cBhvr>
                                    </p:animEffect>
                                    <p:set>
                                      <p:cBhvr>
                                        <p:cTn id="99"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0" restart="whenNotActive" fill="hold" evtFilter="cancelBubble" nodeType="interactiveSeq">
                <p:stCondLst>
                  <p:cond evt="onClick" delay="0">
                    <p:tgtEl>
                      <p:spTgt spid="22"/>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0"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1000" fill="hold"/>
                                        <p:tgtEl>
                                          <p:spTgt spid="27"/>
                                        </p:tgtEl>
                                        <p:attrNameLst>
                                          <p:attrName>ppt_w</p:attrName>
                                        </p:attrNameLst>
                                      </p:cBhvr>
                                      <p:tavLst>
                                        <p:tav tm="0">
                                          <p:val>
                                            <p:fltVal val="0"/>
                                          </p:val>
                                        </p:tav>
                                        <p:tav tm="100000">
                                          <p:val>
                                            <p:strVal val="#ppt_w"/>
                                          </p:val>
                                        </p:tav>
                                      </p:tavLst>
                                    </p:anim>
                                    <p:anim calcmode="lin" valueType="num">
                                      <p:cBhvr>
                                        <p:cTn id="106" dur="1000" fill="hold"/>
                                        <p:tgtEl>
                                          <p:spTgt spid="27"/>
                                        </p:tgtEl>
                                        <p:attrNameLst>
                                          <p:attrName>ppt_h</p:attrName>
                                        </p:attrNameLst>
                                      </p:cBhvr>
                                      <p:tavLst>
                                        <p:tav tm="0">
                                          <p:val>
                                            <p:fltVal val="0"/>
                                          </p:val>
                                        </p:tav>
                                        <p:tav tm="100000">
                                          <p:val>
                                            <p:strVal val="#ppt_h"/>
                                          </p:val>
                                        </p:tav>
                                      </p:tavLst>
                                    </p:anim>
                                    <p:animEffect transition="in" filter="fade">
                                      <p:cBhvr>
                                        <p:cTn id="107" dur="1000"/>
                                        <p:tgtEl>
                                          <p:spTgt spid="27"/>
                                        </p:tgtEl>
                                      </p:cBhvr>
                                    </p:animEffect>
                                  </p:childTnLst>
                                  <p:subTnLst>
                                    <p:audio>
                                      <p:cMediaNode>
                                        <p:cTn display="0" masterRel="sameClick">
                                          <p:stCondLst>
                                            <p:cond evt="begin" delay="0">
                                              <p:tn val="103"/>
                                            </p:cond>
                                          </p:stCondLst>
                                          <p:endCondLst>
                                            <p:cond evt="onStopAudio" delay="0">
                                              <p:tgtEl>
                                                <p:sldTgt/>
                                              </p:tgtEl>
                                            </p:cond>
                                          </p:endCondLst>
                                        </p:cTn>
                                        <p:tgtEl>
                                          <p:sndTgt r:embed="rId4" name="applause.wav"/>
                                        </p:tgtEl>
                                      </p:cMediaNode>
                                    </p:audio>
                                  </p:subTnLst>
                                </p:cTn>
                              </p:par>
                            </p:childTnLst>
                          </p:cTn>
                        </p:par>
                        <p:par>
                          <p:cTn id="108" fill="hold">
                            <p:stCondLst>
                              <p:cond delay="1000"/>
                            </p:stCondLst>
                            <p:childTnLst>
                              <p:par>
                                <p:cTn id="109" presetID="53" presetClass="exit" presetSubtype="0" fill="hold" nodeType="afterEffect">
                                  <p:stCondLst>
                                    <p:cond delay="0"/>
                                  </p:stCondLst>
                                  <p:childTnLst>
                                    <p:anim calcmode="lin" valueType="num">
                                      <p:cBhvr>
                                        <p:cTn id="110" dur="2000"/>
                                        <p:tgtEl>
                                          <p:spTgt spid="27"/>
                                        </p:tgtEl>
                                        <p:attrNameLst>
                                          <p:attrName>ppt_w</p:attrName>
                                        </p:attrNameLst>
                                      </p:cBhvr>
                                      <p:tavLst>
                                        <p:tav tm="0">
                                          <p:val>
                                            <p:strVal val="ppt_w"/>
                                          </p:val>
                                        </p:tav>
                                        <p:tav tm="100000">
                                          <p:val>
                                            <p:fltVal val="0"/>
                                          </p:val>
                                        </p:tav>
                                      </p:tavLst>
                                    </p:anim>
                                    <p:anim calcmode="lin" valueType="num">
                                      <p:cBhvr>
                                        <p:cTn id="111" dur="2000"/>
                                        <p:tgtEl>
                                          <p:spTgt spid="27"/>
                                        </p:tgtEl>
                                        <p:attrNameLst>
                                          <p:attrName>ppt_h</p:attrName>
                                        </p:attrNameLst>
                                      </p:cBhvr>
                                      <p:tavLst>
                                        <p:tav tm="0">
                                          <p:val>
                                            <p:strVal val="ppt_h"/>
                                          </p:val>
                                        </p:tav>
                                        <p:tav tm="100000">
                                          <p:val>
                                            <p:fltVal val="0"/>
                                          </p:val>
                                        </p:tav>
                                      </p:tavLst>
                                    </p:anim>
                                    <p:animEffect transition="out" filter="fade">
                                      <p:cBhvr>
                                        <p:cTn id="112" dur="2000"/>
                                        <p:tgtEl>
                                          <p:spTgt spid="27"/>
                                        </p:tgtEl>
                                      </p:cBhvr>
                                    </p:animEffect>
                                    <p:set>
                                      <p:cBhvr>
                                        <p:cTn id="113"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00400" y="1219200"/>
            <a:ext cx="2743200" cy="2590800"/>
          </a:xfrm>
          <a:prstGeom prst="roundRect">
            <a:avLst>
              <a:gd name="adj" fmla="val 8594"/>
            </a:avLst>
          </a:prstGeom>
          <a:solidFill>
            <a:srgbClr val="FFFFFF">
              <a:shade val="85000"/>
            </a:srgbClr>
          </a:solidFill>
          <a:ln>
            <a:solidFill>
              <a:srgbClr val="7030A0"/>
            </a:solidFill>
          </a:ln>
          <a:effectLst/>
        </p:spPr>
      </p:pic>
      <p:pic>
        <p:nvPicPr>
          <p:cNvPr id="6" name="Picture 5" descr="8098412620_c1b2c9ccff_n.jpg"/>
          <p:cNvPicPr>
            <a:picLocks noChangeAspect="1"/>
          </p:cNvPicPr>
          <p:nvPr/>
        </p:nvPicPr>
        <p:blipFill>
          <a:blip r:embed="rId4"/>
          <a:stretch>
            <a:fillRect/>
          </a:stretch>
        </p:blipFill>
        <p:spPr>
          <a:xfrm>
            <a:off x="460777" y="1239591"/>
            <a:ext cx="2587224" cy="2537470"/>
          </a:xfrm>
          <a:prstGeom prst="roundRect">
            <a:avLst>
              <a:gd name="adj" fmla="val 8594"/>
            </a:avLst>
          </a:prstGeom>
          <a:solidFill>
            <a:srgbClr val="FFFFFF">
              <a:shade val="85000"/>
            </a:srgbClr>
          </a:solidFill>
          <a:ln>
            <a:solidFill>
              <a:srgbClr val="7030A0"/>
            </a:solidFill>
          </a:ln>
          <a:effectLst/>
        </p:spPr>
      </p:pic>
      <p:pic>
        <p:nvPicPr>
          <p:cNvPr id="7" name="Picture 6" descr="Lone_Tree_in_a_Wheat_Field_Gensley_Road_Lodi_Township_Michigan.JPG"/>
          <p:cNvPicPr>
            <a:picLocks noChangeAspect="1"/>
          </p:cNvPicPr>
          <p:nvPr/>
        </p:nvPicPr>
        <p:blipFill>
          <a:blip r:embed="rId5"/>
          <a:stretch>
            <a:fillRect/>
          </a:stretch>
        </p:blipFill>
        <p:spPr>
          <a:xfrm>
            <a:off x="6096000" y="1219200"/>
            <a:ext cx="2667000" cy="2590800"/>
          </a:xfrm>
          <a:prstGeom prst="roundRect">
            <a:avLst>
              <a:gd name="adj" fmla="val 8594"/>
            </a:avLst>
          </a:prstGeom>
          <a:solidFill>
            <a:srgbClr val="FFFFFF">
              <a:shade val="85000"/>
            </a:srgbClr>
          </a:solidFill>
          <a:ln>
            <a:solidFill>
              <a:srgbClr val="7030A0"/>
            </a:solidFill>
          </a:ln>
          <a:effectLst/>
        </p:spPr>
      </p:pic>
      <p:sp>
        <p:nvSpPr>
          <p:cNvPr id="2" name="TextBox 1"/>
          <p:cNvSpPr txBox="1"/>
          <p:nvPr/>
        </p:nvSpPr>
        <p:spPr>
          <a:xfrm>
            <a:off x="2895600" y="351711"/>
            <a:ext cx="3352800" cy="715089"/>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বাড়ির কাজ </a:t>
            </a:r>
            <a:endParaRPr lang="en-US" sz="3600" dirty="0">
              <a:latin typeface="NikoshBAN" pitchFamily="2" charset="0"/>
              <a:cs typeface="NikoshBAN" pitchFamily="2" charset="0"/>
            </a:endParaRPr>
          </a:p>
        </p:txBody>
      </p:sp>
      <p:sp>
        <p:nvSpPr>
          <p:cNvPr id="5" name="TextBox 4"/>
          <p:cNvSpPr txBox="1"/>
          <p:nvPr/>
        </p:nvSpPr>
        <p:spPr>
          <a:xfrm>
            <a:off x="457200" y="4179332"/>
            <a:ext cx="8382000" cy="2145268"/>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buFont typeface="Wingdings" pitchFamily="2" charset="2"/>
              <a:buChar char="Ø"/>
            </a:pPr>
            <a:r>
              <a:rPr lang="bn-BD" sz="6000" dirty="0" smtClean="0">
                <a:latin typeface="NikoshBAN" pitchFamily="2" charset="0"/>
                <a:cs typeface="NikoshBAN" pitchFamily="2" charset="0"/>
              </a:rPr>
              <a:t> মাশরুম চাষের প্রয়োজনীয়তা বর্ননা কর।</a:t>
            </a:r>
            <a:endParaRPr lang="en-US" sz="6000" dirty="0" smtClean="0">
              <a:latin typeface="NikoshBAN" pitchFamily="2" charset="0"/>
              <a:cs typeface="NikoshBAN" pitchFamily="2" charset="0"/>
            </a:endParaRPr>
          </a:p>
        </p:txBody>
      </p:sp>
      <p:sp>
        <p:nvSpPr>
          <p:cNvPr id="8" name="Slide Number Placeholder 7"/>
          <p:cNvSpPr>
            <a:spLocks noGrp="1"/>
          </p:cNvSpPr>
          <p:nvPr>
            <p:ph type="sldNum" sz="quarter" idx="12"/>
          </p:nvPr>
        </p:nvSpPr>
        <p:spPr/>
        <p:txBody>
          <a:bodyPr/>
          <a:lstStyle/>
          <a:p>
            <a:fld id="{12CF4F74-C24C-4DBC-A93A-AB35CB314D07}" type="slidenum">
              <a:rPr lang="en-US" smtClean="0"/>
              <a:pPr/>
              <a:t>25</a:t>
            </a:fld>
            <a:endParaRPr lang="en-US"/>
          </a:p>
        </p:txBody>
      </p:sp>
    </p:spTree>
    <p:extLst>
      <p:ext uri="{BB962C8B-B14F-4D97-AF65-F5344CB8AC3E}">
        <p14:creationId xmlns:p14="http://schemas.microsoft.com/office/powerpoint/2010/main" val="10778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3"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900" decel="100000" fill="hold"/>
                                        <p:tgtEl>
                                          <p:spTgt spid="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err="1" smtClean="0"/>
              <a:t>MC_Apurba</a:t>
            </a:r>
            <a:r>
              <a:rPr lang="en-US" dirty="0" smtClean="0"/>
              <a:t> Agriculture C7</a:t>
            </a:r>
            <a:r>
              <a:rPr lang="bn-BD"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40184"/>
            <a:ext cx="8230749" cy="6020641"/>
          </a:xfrm>
          <a:prstGeom prst="rect">
            <a:avLst/>
          </a:prstGeom>
        </p:spPr>
      </p:pic>
    </p:spTree>
    <p:extLst>
      <p:ext uri="{BB962C8B-B14F-4D97-AF65-F5344CB8AC3E}">
        <p14:creationId xmlns:p14="http://schemas.microsoft.com/office/powerpoint/2010/main" val="90076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ower-photo-frames-free-download-for-mobile-4.jpg"/>
          <p:cNvPicPr>
            <a:picLocks noChangeAspect="1"/>
          </p:cNvPicPr>
          <p:nvPr/>
        </p:nvPicPr>
        <p:blipFill>
          <a:blip r:embed="rId4"/>
          <a:stretch>
            <a:fillRect/>
          </a:stretch>
        </p:blipFill>
        <p:spPr>
          <a:xfrm>
            <a:off x="0" y="0"/>
            <a:ext cx="9144000" cy="6858000"/>
          </a:xfrm>
          <a:prstGeom prst="rect">
            <a:avLst/>
          </a:prstGeom>
        </p:spPr>
      </p:pic>
      <p:sp>
        <p:nvSpPr>
          <p:cNvPr id="2" name="TextBox 1"/>
          <p:cNvSpPr txBox="1"/>
          <p:nvPr/>
        </p:nvSpPr>
        <p:spPr>
          <a:xfrm>
            <a:off x="1981200" y="2514600"/>
            <a:ext cx="5029200" cy="1600438"/>
          </a:xfrm>
          <a:prstGeom prst="round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bn-BD" sz="4400" b="1" dirty="0" smtClean="0">
                <a:solidFill>
                  <a:schemeClr val="accent6">
                    <a:lumMod val="75000"/>
                  </a:schemeClr>
                </a:solidFill>
                <a:effectLst>
                  <a:outerShdw blurRad="38100" dist="38100" dir="2700000" algn="tl">
                    <a:srgbClr val="000000">
                      <a:alpha val="43137"/>
                    </a:srgbClr>
                  </a:outerShdw>
                </a:effectLst>
                <a:latin typeface="NikoshBAN" pitchFamily="2" charset="0"/>
                <a:cs typeface="NikoshBAN" pitchFamily="2" charset="0"/>
              </a:rPr>
              <a:t>ক্লাসে সহযোগিতা করার জন্য সকলকে  ধন্যবাদ   </a:t>
            </a:r>
            <a:endParaRPr lang="en-US" sz="4400" b="1" dirty="0">
              <a:solidFill>
                <a:schemeClr val="accent6">
                  <a:lumMod val="75000"/>
                </a:schemeClr>
              </a:solidFill>
              <a:effectLst>
                <a:outerShdw blurRad="38100" dist="38100" dir="2700000" algn="tl">
                  <a:srgbClr val="000000">
                    <a:alpha val="43137"/>
                  </a:srgbClr>
                </a:outerShdw>
              </a:effectLst>
              <a:latin typeface="NikoshBAN" pitchFamily="2" charset="0"/>
              <a:cs typeface="NikoshBAN" pitchFamily="2" charset="0"/>
            </a:endParaRPr>
          </a:p>
        </p:txBody>
      </p:sp>
      <p:pic>
        <p:nvPicPr>
          <p:cNvPr id="4" name="Picture 3" descr="wheat 1.jpg"/>
          <p:cNvPicPr>
            <a:picLocks noChangeAspect="1"/>
          </p:cNvPicPr>
          <p:nvPr/>
        </p:nvPicPr>
        <p:blipFill>
          <a:blip r:embed="rId5"/>
          <a:stretch>
            <a:fillRect/>
          </a:stretch>
        </p:blipFill>
        <p:spPr>
          <a:xfrm>
            <a:off x="0" y="0"/>
            <a:ext cx="9144000" cy="6858000"/>
          </a:xfrm>
          <a:prstGeom prst="rect">
            <a:avLst/>
          </a:prstGeom>
        </p:spPr>
      </p:pic>
      <p:sp>
        <p:nvSpPr>
          <p:cNvPr id="5" name="Slide Number Placeholder 4"/>
          <p:cNvSpPr>
            <a:spLocks noGrp="1"/>
          </p:cNvSpPr>
          <p:nvPr>
            <p:ph type="sldNum" sz="quarter" idx="12"/>
          </p:nvPr>
        </p:nvSpPr>
        <p:spPr/>
        <p:txBody>
          <a:bodyPr/>
          <a:lstStyle/>
          <a:p>
            <a:fld id="{12CF4F74-C24C-4DBC-A93A-AB35CB314D07}" type="slidenum">
              <a:rPr lang="en-US" smtClean="0"/>
              <a:pPr/>
              <a:t>27</a:t>
            </a:fld>
            <a:endParaRPr lang="en-US"/>
          </a:p>
        </p:txBody>
      </p:sp>
      <p:sp>
        <p:nvSpPr>
          <p:cNvPr id="7" name="Footer Placeholder 6"/>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389944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4"/>
                                        </p:tgtEl>
                                        <p:attrNameLst>
                                          <p:attrName>ppt_w</p:attrName>
                                        </p:attrNameLst>
                                      </p:cBhvr>
                                      <p:tavLst>
                                        <p:tav tm="0">
                                          <p:val>
                                            <p:strVal val="ppt_w"/>
                                          </p:val>
                                        </p:tav>
                                        <p:tav tm="100000">
                                          <p:val>
                                            <p:fltVal val="0"/>
                                          </p:val>
                                        </p:tav>
                                      </p:tavLst>
                                    </p:anim>
                                    <p:anim calcmode="lin" valueType="num">
                                      <p:cBhvr>
                                        <p:cTn id="7" dur="2000"/>
                                        <p:tgtEl>
                                          <p:spTgt spid="4"/>
                                        </p:tgtEl>
                                        <p:attrNameLst>
                                          <p:attrName>ppt_h</p:attrName>
                                        </p:attrNameLst>
                                      </p:cBhvr>
                                      <p:tavLst>
                                        <p:tav tm="0">
                                          <p:val>
                                            <p:strVal val="ppt_h"/>
                                          </p:val>
                                        </p:tav>
                                        <p:tav tm="100000">
                                          <p:val>
                                            <p:fltVal val="0"/>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2139"/>
            <a:ext cx="3733800" cy="929461"/>
          </a:xfrm>
          <a:prstGeom prst="horizontalScroll">
            <a:avLst/>
          </a:prstGeom>
        </p:spPr>
        <p:style>
          <a:lnRef idx="1">
            <a:schemeClr val="accent3"/>
          </a:lnRef>
          <a:fillRef idx="2">
            <a:schemeClr val="accent3"/>
          </a:fillRef>
          <a:effectRef idx="1">
            <a:schemeClr val="accent3"/>
          </a:effectRef>
          <a:fontRef idx="minor">
            <a:schemeClr val="dk1"/>
          </a:fontRef>
        </p:style>
        <p:txBody>
          <a:bodyPr>
            <a:noAutofit/>
          </a:bodyPr>
          <a:lstStyle/>
          <a:p>
            <a:r>
              <a:rPr lang="bn-BD" sz="3600" dirty="0" smtClean="0">
                <a:latin typeface="NikoshBAN" pitchFamily="2" charset="0"/>
                <a:cs typeface="NikoshBAN" pitchFamily="2" charset="0"/>
              </a:rPr>
              <a:t>শিক্ষক পরিচিতি </a:t>
            </a:r>
            <a:endParaRPr lang="en-US" sz="3600" dirty="0">
              <a:latin typeface="NikoshBAN" pitchFamily="2" charset="0"/>
              <a:cs typeface="NikoshBAN" pitchFamily="2" charset="0"/>
            </a:endParaRPr>
          </a:p>
        </p:txBody>
      </p:sp>
      <p:sp>
        <p:nvSpPr>
          <p:cNvPr id="6" name="Content Placeholder 2"/>
          <p:cNvSpPr>
            <a:spLocks noGrp="1"/>
          </p:cNvSpPr>
          <p:nvPr>
            <p:ph idx="1"/>
          </p:nvPr>
        </p:nvSpPr>
        <p:spPr>
          <a:xfrm>
            <a:off x="457200" y="3962400"/>
            <a:ext cx="4191000" cy="2362200"/>
          </a:xfrm>
          <a:prstGeom prst="roundRect">
            <a:avLst/>
          </a:prstGeom>
          <a:scene3d>
            <a:camera prst="orthographicFron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pPr marL="0" indent="0" algn="ctr">
              <a:buNone/>
            </a:pPr>
            <a:r>
              <a:rPr lang="en-US" sz="3800" b="1" dirty="0" err="1" smtClean="0">
                <a:effectLst>
                  <a:outerShdw blurRad="38100" dist="38100" dir="2700000" algn="tl">
                    <a:srgbClr val="000000">
                      <a:alpha val="43137"/>
                    </a:srgbClr>
                  </a:outerShdw>
                </a:effectLst>
                <a:latin typeface="NikoshBAN" pitchFamily="2" charset="0"/>
                <a:cs typeface="NikoshBAN" pitchFamily="2" charset="0"/>
              </a:rPr>
              <a:t>অপূর্ব</a:t>
            </a:r>
            <a:r>
              <a:rPr lang="en-US" sz="3800" b="1" dirty="0" smtClean="0">
                <a:effectLst>
                  <a:outerShdw blurRad="38100" dist="38100" dir="2700000" algn="tl">
                    <a:srgbClr val="000000">
                      <a:alpha val="43137"/>
                    </a:srgbClr>
                  </a:outerShdw>
                </a:effectLst>
                <a:latin typeface="NikoshBAN" pitchFamily="2" charset="0"/>
                <a:cs typeface="NikoshBAN" pitchFamily="2" charset="0"/>
              </a:rPr>
              <a:t> </a:t>
            </a:r>
            <a:r>
              <a:rPr lang="en-US" sz="3800" b="1" dirty="0" err="1" smtClean="0">
                <a:effectLst>
                  <a:outerShdw blurRad="38100" dist="38100" dir="2700000" algn="tl">
                    <a:srgbClr val="000000">
                      <a:alpha val="43137"/>
                    </a:srgbClr>
                  </a:outerShdw>
                </a:effectLst>
                <a:latin typeface="NikoshBAN" pitchFamily="2" charset="0"/>
                <a:cs typeface="NikoshBAN" pitchFamily="2" charset="0"/>
              </a:rPr>
              <a:t>কুমার</a:t>
            </a:r>
            <a:r>
              <a:rPr lang="en-US" sz="3800" b="1" dirty="0" smtClean="0">
                <a:effectLst>
                  <a:outerShdw blurRad="38100" dist="38100" dir="2700000" algn="tl">
                    <a:srgbClr val="000000">
                      <a:alpha val="43137"/>
                    </a:srgbClr>
                  </a:outerShdw>
                </a:effectLst>
                <a:latin typeface="NikoshBAN" pitchFamily="2" charset="0"/>
                <a:cs typeface="NikoshBAN" pitchFamily="2" charset="0"/>
              </a:rPr>
              <a:t> </a:t>
            </a:r>
            <a:r>
              <a:rPr lang="en-US" sz="3800" b="1" dirty="0" err="1" smtClean="0">
                <a:effectLst>
                  <a:outerShdw blurRad="38100" dist="38100" dir="2700000" algn="tl">
                    <a:srgbClr val="000000">
                      <a:alpha val="43137"/>
                    </a:srgbClr>
                  </a:outerShdw>
                </a:effectLst>
                <a:latin typeface="NikoshBAN" pitchFamily="2" charset="0"/>
                <a:cs typeface="NikoshBAN" pitchFamily="2" charset="0"/>
              </a:rPr>
              <a:t>দাস</a:t>
            </a:r>
            <a:r>
              <a:rPr lang="en-US" sz="3800" b="1" dirty="0" smtClean="0">
                <a:effectLst>
                  <a:outerShdw blurRad="38100" dist="38100" dir="2700000" algn="tl">
                    <a:srgbClr val="000000">
                      <a:alpha val="43137"/>
                    </a:srgbClr>
                  </a:outerShdw>
                </a:effectLst>
                <a:latin typeface="NikoshBAN" pitchFamily="2" charset="0"/>
                <a:cs typeface="NikoshBAN" pitchFamily="2" charset="0"/>
              </a:rPr>
              <a:t> </a:t>
            </a:r>
          </a:p>
          <a:p>
            <a:pPr marL="0" indent="0" algn="ctr">
              <a:buNone/>
            </a:pP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ফরিদপুর</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সরকারি</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বালিকা</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উচ্চ</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বিদ্যালয়</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endParaRPr lang="bn-BD" sz="2400" b="1" dirty="0" smtClean="0">
              <a:effectLst>
                <a:outerShdw blurRad="38100" dist="38100" dir="2700000" algn="tl">
                  <a:srgbClr val="000000">
                    <a:alpha val="43137"/>
                  </a:srgbClr>
                </a:outerShdw>
              </a:effectLst>
              <a:latin typeface="NikoshBAN" pitchFamily="2" charset="0"/>
              <a:cs typeface="NikoshBAN" pitchFamily="2" charset="0"/>
            </a:endParaRPr>
          </a:p>
          <a:p>
            <a:pPr marL="0" indent="0" algn="ctr">
              <a:buNone/>
            </a:pPr>
            <a:r>
              <a:rPr lang="en-US" sz="2400" b="1" dirty="0" err="1" smtClean="0">
                <a:effectLst>
                  <a:outerShdw blurRad="38100" dist="38100" dir="2700000" algn="tl">
                    <a:srgbClr val="000000">
                      <a:alpha val="43137"/>
                    </a:srgbClr>
                  </a:outerShdw>
                </a:effectLst>
                <a:latin typeface="NikoshBAN" pitchFamily="2" charset="0"/>
                <a:cs typeface="NikoshBAN" pitchFamily="2" charset="0"/>
              </a:rPr>
              <a:t>ফরিদপুর</a:t>
            </a:r>
            <a:r>
              <a:rPr lang="en-US" sz="2400" b="1" dirty="0" smtClean="0">
                <a:effectLst>
                  <a:outerShdw blurRad="38100" dist="38100" dir="2700000" algn="tl">
                    <a:srgbClr val="000000">
                      <a:alpha val="43137"/>
                    </a:srgbClr>
                  </a:outerShdw>
                </a:effectLst>
                <a:latin typeface="NikoshBAN" pitchFamily="2" charset="0"/>
                <a:cs typeface="NikoshBAN" pitchFamily="2" charset="0"/>
              </a:rPr>
              <a:t>। </a:t>
            </a:r>
            <a:endParaRPr lang="bn-BD" sz="2400" b="1" dirty="0" smtClean="0">
              <a:effectLst>
                <a:outerShdw blurRad="38100" dist="38100" dir="2700000" algn="tl">
                  <a:srgbClr val="000000">
                    <a:alpha val="43137"/>
                  </a:srgbClr>
                </a:outerShdw>
              </a:effectLst>
              <a:latin typeface="NikoshBAN" pitchFamily="2" charset="0"/>
              <a:cs typeface="NikoshBAN" pitchFamily="2" charset="0"/>
            </a:endParaRPr>
          </a:p>
          <a:p>
            <a:pPr marL="0" indent="0" algn="ctr">
              <a:buNone/>
            </a:pPr>
            <a:r>
              <a:rPr lang="bn-BD" sz="2400" b="1" dirty="0" smtClean="0">
                <a:effectLst>
                  <a:outerShdw blurRad="38100" dist="38100" dir="2700000" algn="tl">
                    <a:srgbClr val="000000">
                      <a:alpha val="43137"/>
                    </a:srgbClr>
                  </a:outerShdw>
                </a:effectLst>
                <a:latin typeface="NikoshBAN" pitchFamily="2" charset="0"/>
                <a:cs typeface="NikoshBAN" pitchFamily="2" charset="0"/>
              </a:rPr>
              <a:t>মোবাইলঃ ০১৭১৪০৪৬৯৬৪ , ০১৮২২৮৭৮১১২ </a:t>
            </a:r>
          </a:p>
          <a:p>
            <a:pPr marL="0" indent="0" algn="ctr">
              <a:buNone/>
            </a:pPr>
            <a:r>
              <a:rPr lang="en-US" sz="2000" b="1" dirty="0" smtClean="0">
                <a:effectLst>
                  <a:outerShdw blurRad="38100" dist="38100" dir="2700000" algn="tl">
                    <a:srgbClr val="000000">
                      <a:alpha val="43137"/>
                    </a:srgbClr>
                  </a:outerShdw>
                </a:effectLst>
                <a:latin typeface="NikoshBAN" pitchFamily="2" charset="0"/>
                <a:cs typeface="NikoshBAN" pitchFamily="2" charset="0"/>
              </a:rPr>
              <a:t>E-mail: </a:t>
            </a:r>
            <a:r>
              <a:rPr lang="en-US" sz="2000" b="1" dirty="0" smtClean="0">
                <a:effectLst>
                  <a:outerShdw blurRad="38100" dist="38100" dir="2700000" algn="tl">
                    <a:srgbClr val="000000">
                      <a:alpha val="43137"/>
                    </a:srgbClr>
                  </a:outerShdw>
                </a:effectLst>
                <a:latin typeface="NikoshBAN" pitchFamily="2" charset="0"/>
                <a:cs typeface="NikoshBAN" pitchFamily="2" charset="0"/>
                <a:hlinkClick r:id="rId3"/>
              </a:rPr>
              <a:t>apurbafaridpur@gmail.com</a:t>
            </a:r>
            <a:r>
              <a:rPr lang="en-US" sz="2000" b="1" dirty="0" smtClean="0">
                <a:effectLst>
                  <a:outerShdw blurRad="38100" dist="38100" dir="2700000" algn="tl">
                    <a:srgbClr val="000000">
                      <a:alpha val="43137"/>
                    </a:srgbClr>
                  </a:outerShdw>
                </a:effectLst>
                <a:latin typeface="NikoshBAN" pitchFamily="2" charset="0"/>
                <a:cs typeface="NikoshBAN" pitchFamily="2" charset="0"/>
              </a:rPr>
              <a:t> </a:t>
            </a:r>
          </a:p>
        </p:txBody>
      </p:sp>
      <p:sp>
        <p:nvSpPr>
          <p:cNvPr id="10" name="Slide Number Placeholder 9"/>
          <p:cNvSpPr>
            <a:spLocks noGrp="1"/>
          </p:cNvSpPr>
          <p:nvPr>
            <p:ph type="sldNum" sz="quarter" idx="12"/>
          </p:nvPr>
        </p:nvSpPr>
        <p:spPr/>
        <p:txBody>
          <a:bodyPr/>
          <a:lstStyle/>
          <a:p>
            <a:fld id="{881FE9EE-A52A-4066-B68D-BE786371EA65}" type="slidenum">
              <a:rPr lang="en-US" smtClean="0"/>
              <a:pPr/>
              <a:t>3</a:t>
            </a:fld>
            <a:endParaRPr lang="en-US"/>
          </a:p>
        </p:txBody>
      </p:sp>
      <p:pic>
        <p:nvPicPr>
          <p:cNvPr id="7" name="Picture 6"/>
          <p:cNvPicPr>
            <a:picLocks noChangeAspect="1"/>
          </p:cNvPicPr>
          <p:nvPr/>
        </p:nvPicPr>
        <p:blipFill>
          <a:blip r:embed="rId4" cstate="print"/>
          <a:stretch>
            <a:fillRect/>
          </a:stretch>
        </p:blipFill>
        <p:spPr>
          <a:xfrm>
            <a:off x="1676400" y="1905000"/>
            <a:ext cx="1828800" cy="1828800"/>
          </a:xfrm>
          <a:prstGeom prst="rect">
            <a:avLst/>
          </a:prstGeom>
          <a:ln w="76200" cap="sq" cmpd="thickThin">
            <a:solidFill>
              <a:srgbClr val="000000"/>
            </a:solidFill>
            <a:prstDash val="solid"/>
            <a:miter lim="800000"/>
          </a:ln>
          <a:effectLst>
            <a:innerShdw blurRad="76200">
              <a:srgbClr val="000000"/>
            </a:innerShdw>
          </a:effectLst>
        </p:spPr>
      </p:pic>
      <p:sp>
        <p:nvSpPr>
          <p:cNvPr id="3" name="TextBox 2"/>
          <p:cNvSpPr txBox="1"/>
          <p:nvPr/>
        </p:nvSpPr>
        <p:spPr>
          <a:xfrm>
            <a:off x="5562600" y="436543"/>
            <a:ext cx="2819400" cy="858857"/>
          </a:xfrm>
          <a:prstGeom prst="horizontalScroll">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bn-BD" sz="3600" dirty="0" smtClean="0">
                <a:latin typeface="NikoshBAN" pitchFamily="2" charset="0"/>
                <a:cs typeface="NikoshBAN" pitchFamily="2" charset="0"/>
              </a:rPr>
              <a:t>পাঠ পরিচিতি</a:t>
            </a:r>
            <a:endParaRPr lang="en-US" sz="3600" dirty="0">
              <a:latin typeface="NikoshBAN" pitchFamily="2" charset="0"/>
              <a:cs typeface="NikoshBAN" pitchFamily="2" charset="0"/>
            </a:endParaRPr>
          </a:p>
        </p:txBody>
      </p:sp>
      <p:sp>
        <p:nvSpPr>
          <p:cNvPr id="4" name="TextBox 3"/>
          <p:cNvSpPr txBox="1"/>
          <p:nvPr/>
        </p:nvSpPr>
        <p:spPr>
          <a:xfrm>
            <a:off x="5105400" y="4038600"/>
            <a:ext cx="3505200" cy="2417683"/>
          </a:xfrm>
          <a:prstGeom prst="roundRect">
            <a:avLst/>
          </a:prstGeom>
          <a:scene3d>
            <a:camera prst="orthographicFront"/>
            <a:lightRig rig="threePt" dir="t"/>
          </a:scene3d>
          <a:sp3d>
            <a:bevelT prst="relaxedInset"/>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b="1" dirty="0" smtClean="0">
                <a:latin typeface="NikoshBAN" pitchFamily="2" charset="0"/>
                <a:cs typeface="NikoshBAN" pitchFamily="2" charset="0"/>
              </a:rPr>
              <a:t>কৃষি শিক্ষা</a:t>
            </a:r>
          </a:p>
          <a:p>
            <a:pPr algn="ctr"/>
            <a:r>
              <a:rPr lang="bn-BD" sz="1400" b="1" dirty="0" smtClean="0">
                <a:latin typeface="NikoshBAN" pitchFamily="2" charset="0"/>
                <a:cs typeface="NikoshBAN" pitchFamily="2" charset="0"/>
              </a:rPr>
              <a:t> </a:t>
            </a:r>
            <a:r>
              <a:rPr lang="bn-BD" sz="2400" b="1" dirty="0" smtClean="0">
                <a:latin typeface="NikoshBAN" pitchFamily="2" charset="0"/>
                <a:cs typeface="NikoshBAN" pitchFamily="2" charset="0"/>
              </a:rPr>
              <a:t>শ্রেণি অষ্টম </a:t>
            </a:r>
          </a:p>
          <a:p>
            <a:pPr algn="ctr"/>
            <a:r>
              <a:rPr lang="bn-BD" sz="2800" b="1" dirty="0" smtClean="0">
                <a:latin typeface="NikoshBAN" pitchFamily="2" charset="0"/>
                <a:cs typeface="NikoshBAN" pitchFamily="2" charset="0"/>
              </a:rPr>
              <a:t>পঞ্চম অধ্যায় </a:t>
            </a:r>
          </a:p>
          <a:p>
            <a:pPr algn="ctr"/>
            <a:r>
              <a:rPr lang="bn-BD" sz="2800" b="1" dirty="0" smtClean="0">
                <a:latin typeface="NikoshBAN" pitchFamily="2" charset="0"/>
                <a:cs typeface="NikoshBAN" pitchFamily="2" charset="0"/>
              </a:rPr>
              <a:t>কৃষিজ উৎপাদন।</a:t>
            </a:r>
          </a:p>
          <a:p>
            <a:pPr algn="ctr"/>
            <a:r>
              <a:rPr lang="bn-BD" sz="2800" b="1" smtClean="0">
                <a:latin typeface="NikoshBAN" pitchFamily="2" charset="0"/>
                <a:cs typeface="NikoshBAN" pitchFamily="2" charset="0"/>
              </a:rPr>
              <a:t>পাঠ- ৩</a:t>
            </a:r>
            <a:endParaRPr lang="en-US" sz="2800" b="1" dirty="0" smtClean="0">
              <a:latin typeface="NikoshBAN" pitchFamily="2" charset="0"/>
              <a:cs typeface="NikoshBAN" pitchFamily="2" charset="0"/>
            </a:endParaRPr>
          </a:p>
        </p:txBody>
      </p:sp>
      <p:cxnSp>
        <p:nvCxnSpPr>
          <p:cNvPr id="9" name="Straight Connector 8"/>
          <p:cNvCxnSpPr/>
          <p:nvPr/>
        </p:nvCxnSpPr>
        <p:spPr>
          <a:xfrm>
            <a:off x="4876800" y="609600"/>
            <a:ext cx="0" cy="4709339"/>
          </a:xfrm>
          <a:prstGeom prst="line">
            <a:avLst/>
          </a:prstGeom>
          <a:ln>
            <a:solidFill>
              <a:srgbClr val="7030A0"/>
            </a:solidFill>
            <a:prstDash val="sysDot"/>
            <a:headEnd type="diamond" w="med" len="med"/>
            <a:tailEnd type="diamond" w="med" len="med"/>
          </a:ln>
        </p:spPr>
        <p:style>
          <a:lnRef idx="3">
            <a:schemeClr val="accent1"/>
          </a:lnRef>
          <a:fillRef idx="0">
            <a:schemeClr val="accent1"/>
          </a:fillRef>
          <a:effectRef idx="2">
            <a:schemeClr val="accent1"/>
          </a:effectRef>
          <a:fontRef idx="minor">
            <a:schemeClr val="tx1"/>
          </a:fontRef>
        </p:style>
      </p:cxnSp>
      <p:pic>
        <p:nvPicPr>
          <p:cNvPr id="11" name="Picture 10"/>
          <p:cNvPicPr>
            <a:picLocks noChangeAspect="1"/>
          </p:cNvPicPr>
          <p:nvPr/>
        </p:nvPicPr>
        <p:blipFill>
          <a:blip r:embed="rId5" cstate="print"/>
          <a:stretch>
            <a:fillRect/>
          </a:stretch>
        </p:blipFill>
        <p:spPr>
          <a:xfrm>
            <a:off x="6147617" y="1371600"/>
            <a:ext cx="1853383" cy="2565692"/>
          </a:xfrm>
          <a:prstGeom prst="rect">
            <a:avLst/>
          </a:prstGeom>
          <a:ln>
            <a:noFill/>
          </a:ln>
          <a:effectLst/>
        </p:spPr>
      </p:pic>
      <p:sp>
        <p:nvSpPr>
          <p:cNvPr id="12" name="Footer Placeholder 11"/>
          <p:cNvSpPr>
            <a:spLocks noGrp="1"/>
          </p:cNvSpPr>
          <p:nvPr>
            <p:ph type="ftr" sz="quarter" idx="11"/>
          </p:nvPr>
        </p:nvSpPr>
        <p:spPr/>
        <p:txBody>
          <a:bodyPr/>
          <a:lstStyle/>
          <a:p>
            <a:r>
              <a:rPr lang="en-US" smtClean="0"/>
              <a:t>Apurba Agriculture</a:t>
            </a:r>
            <a:endParaRPr lang="en-US" dirty="0"/>
          </a:p>
        </p:txBody>
      </p:sp>
      <p:cxnSp>
        <p:nvCxnSpPr>
          <p:cNvPr id="13" name="Straight Connector 12"/>
          <p:cNvCxnSpPr/>
          <p:nvPr/>
        </p:nvCxnSpPr>
        <p:spPr>
          <a:xfrm rot="5400000">
            <a:off x="3246825" y="3001576"/>
            <a:ext cx="2956739" cy="1588"/>
          </a:xfrm>
          <a:prstGeom prst="line">
            <a:avLst/>
          </a:prstGeom>
          <a:ln>
            <a:solidFill>
              <a:srgbClr val="7030A0"/>
            </a:solidFill>
            <a:prstDash val="sysDot"/>
            <a:headEnd type="diamond" w="med" len="med"/>
            <a:tailEnd type="diamond" w="med" len="med"/>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rot="5400000">
            <a:off x="3550831" y="3001576"/>
            <a:ext cx="2956739" cy="1588"/>
          </a:xfrm>
          <a:prstGeom prst="line">
            <a:avLst/>
          </a:prstGeom>
          <a:ln>
            <a:solidFill>
              <a:srgbClr val="7030A0"/>
            </a:solidFill>
            <a:prstDash val="sysDot"/>
            <a:headEnd type="diamond" w="med" len="med"/>
            <a:tailEnd type="diamond" w="med" len="med"/>
          </a:ln>
        </p:spPr>
        <p:style>
          <a:lnRef idx="3">
            <a:schemeClr val="accent1"/>
          </a:lnRef>
          <a:fillRef idx="0">
            <a:schemeClr val="accent1"/>
          </a:fillRef>
          <a:effectRef idx="2">
            <a:schemeClr val="accent1"/>
          </a:effectRef>
          <a:fontRef idx="minor">
            <a:schemeClr val="tx1"/>
          </a:fontRef>
        </p:style>
      </p:cxn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par>
                                <p:cTn id="10" presetID="21"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8)">
                                      <p:cBhvr>
                                        <p:cTn id="12" dur="2000"/>
                                        <p:tgtEl>
                                          <p:spTgt spid="7"/>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 calcmode="lin" valueType="num">
                                      <p:cBhvr additive="base">
                                        <p:cTn id="15" dur="500" fill="hold"/>
                                        <p:tgtEl>
                                          <p:spTgt spid="6">
                                            <p:bg/>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bg/>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calcmode="lin" valueType="num">
                                      <p:cBhvr additive="base">
                                        <p:cTn id="2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calcmode="lin" valueType="num">
                                      <p:cBhvr additive="base">
                                        <p:cTn id="3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
                                            <p:txEl>
                                              <p:pRg st="4" end="4"/>
                                            </p:txEl>
                                          </p:spTgt>
                                        </p:tgtEl>
                                        <p:attrNameLst>
                                          <p:attrName>ppt_y</p:attrName>
                                        </p:attrNameLst>
                                      </p:cBhvr>
                                      <p:tavLst>
                                        <p:tav tm="0">
                                          <p:val>
                                            <p:strVal val="#ppt_y"/>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par>
                                <p:cTn id="47" presetID="17"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3400" y="3886200"/>
            <a:ext cx="3886200" cy="2393251"/>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a:stretch>
            <a:fillRect/>
          </a:stretch>
        </p:blipFill>
        <p:spPr>
          <a:xfrm>
            <a:off x="533400" y="1219200"/>
            <a:ext cx="3886200" cy="239157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3" descr="sec.jpeg"/>
          <p:cNvPicPr>
            <a:picLocks noChangeAspect="1"/>
          </p:cNvPicPr>
          <p:nvPr/>
        </p:nvPicPr>
        <p:blipFill>
          <a:blip r:embed="rId5"/>
          <a:stretch>
            <a:fillRect/>
          </a:stretch>
        </p:blipFill>
        <p:spPr>
          <a:xfrm>
            <a:off x="4724400" y="1219200"/>
            <a:ext cx="3886200" cy="2378562"/>
          </a:xfrm>
          <a:prstGeom prst="rect">
            <a:avLst/>
          </a:prstGeom>
          <a:ln w="28575">
            <a:solidFill>
              <a:schemeClr val="tx1"/>
            </a:solidFill>
          </a:ln>
        </p:spPr>
      </p:pic>
      <p:pic>
        <p:nvPicPr>
          <p:cNvPr id="5" name="Picture 4"/>
          <p:cNvPicPr>
            <a:picLocks noChangeAspect="1"/>
          </p:cNvPicPr>
          <p:nvPr/>
        </p:nvPicPr>
        <p:blipFill>
          <a:blip r:embed="rId6"/>
          <a:stretch>
            <a:fillRect/>
          </a:stretch>
        </p:blipFill>
        <p:spPr>
          <a:xfrm>
            <a:off x="4724400" y="3886200"/>
            <a:ext cx="3886200" cy="2381544"/>
          </a:xfrm>
          <a:prstGeom prst="rect">
            <a:avLst/>
          </a:prstGeom>
          <a:ln w="28575">
            <a:solidFill>
              <a:schemeClr val="tx1"/>
            </a:solidFill>
          </a:ln>
        </p:spPr>
      </p:pic>
      <p:sp>
        <p:nvSpPr>
          <p:cNvPr id="3" name="TextBox 2"/>
          <p:cNvSpPr txBox="1"/>
          <p:nvPr/>
        </p:nvSpPr>
        <p:spPr>
          <a:xfrm>
            <a:off x="2209800" y="411718"/>
            <a:ext cx="4800600" cy="578882"/>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2800" dirty="0" smtClean="0">
                <a:latin typeface="NikoshBAN" pitchFamily="2" charset="0"/>
                <a:cs typeface="NikoshBAN" pitchFamily="2" charset="0"/>
              </a:rPr>
              <a:t>ছবিগুলো দেখে একটু চিন্তা কর</a:t>
            </a:r>
            <a:endParaRPr lang="en-US" sz="2800" dirty="0">
              <a:latin typeface="NikoshBAN" pitchFamily="2" charset="0"/>
              <a:cs typeface="NikoshBAN" pitchFamily="2" charset="0"/>
            </a:endParaRPr>
          </a:p>
        </p:txBody>
      </p:sp>
      <p:sp>
        <p:nvSpPr>
          <p:cNvPr id="7" name="Slide Number Placeholder 6"/>
          <p:cNvSpPr>
            <a:spLocks noGrp="1"/>
          </p:cNvSpPr>
          <p:nvPr>
            <p:ph type="sldNum" sz="quarter" idx="12"/>
          </p:nvPr>
        </p:nvSpPr>
        <p:spPr/>
        <p:txBody>
          <a:bodyPr/>
          <a:lstStyle/>
          <a:p>
            <a:fld id="{12CF4F74-C24C-4DBC-A93A-AB35CB314D07}" type="slidenum">
              <a:rPr lang="en-US" smtClean="0"/>
              <a:pPr/>
              <a:t>4</a:t>
            </a:fld>
            <a:endParaRPr lang="en-US"/>
          </a:p>
        </p:txBody>
      </p:sp>
      <p:sp>
        <p:nvSpPr>
          <p:cNvPr id="9" name="Footer Placeholder 8"/>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28004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4)">
                                      <p:cBhvr>
                                        <p:cTn id="10" dur="2000"/>
                                        <p:tgtEl>
                                          <p:spTgt spid="2"/>
                                        </p:tgtEl>
                                      </p:cBhvr>
                                    </p:animEffect>
                                  </p:childTnLst>
                                </p:cTn>
                              </p:par>
                              <p:par>
                                <p:cTn id="11" presetID="21"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2000"/>
                                        <p:tgtEl>
                                          <p:spTgt spid="6"/>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450" decel="100000" fill="hold"/>
                                        <p:tgtEl>
                                          <p:spTgt spid="3"/>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88.jpg"/>
          <p:cNvPicPr>
            <a:picLocks noChangeAspect="1"/>
          </p:cNvPicPr>
          <p:nvPr/>
        </p:nvPicPr>
        <p:blipFill>
          <a:blip r:embed="rId3"/>
          <a:stretch>
            <a:fillRect/>
          </a:stretch>
        </p:blipFill>
        <p:spPr>
          <a:xfrm>
            <a:off x="304800" y="1600200"/>
            <a:ext cx="4191000" cy="2819400"/>
          </a:xfrm>
          <a:prstGeom prst="roundRect">
            <a:avLst>
              <a:gd name="adj" fmla="val 5732"/>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2" name="Picture 1" descr="b636.jpg"/>
          <p:cNvPicPr>
            <a:picLocks noChangeAspect="1"/>
          </p:cNvPicPr>
          <p:nvPr/>
        </p:nvPicPr>
        <p:blipFill>
          <a:blip r:embed="rId4"/>
          <a:srcRect b="8108"/>
          <a:stretch>
            <a:fillRect/>
          </a:stretch>
        </p:blipFill>
        <p:spPr>
          <a:xfrm>
            <a:off x="4648200" y="1600200"/>
            <a:ext cx="4193381" cy="28194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4" name="TextBox 3"/>
          <p:cNvSpPr txBox="1"/>
          <p:nvPr/>
        </p:nvSpPr>
        <p:spPr>
          <a:xfrm>
            <a:off x="1524000" y="564118"/>
            <a:ext cx="6019800"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200" dirty="0" smtClean="0">
                <a:latin typeface="NikoshBAN" pitchFamily="2" charset="0"/>
                <a:cs typeface="NikoshBAN" pitchFamily="2" charset="0"/>
              </a:rPr>
              <a:t>প্রশ্নঃ ছবিগুলো দেখে আমরা কী বুঝতে পারছি? </a:t>
            </a:r>
            <a:endParaRPr lang="en-US" sz="3200" dirty="0">
              <a:latin typeface="NikoshBAN" pitchFamily="2" charset="0"/>
              <a:cs typeface="NikoshBAN" pitchFamily="2" charset="0"/>
            </a:endParaRPr>
          </a:p>
        </p:txBody>
      </p:sp>
      <p:sp>
        <p:nvSpPr>
          <p:cNvPr id="5" name="TextBox 4"/>
          <p:cNvSpPr txBox="1"/>
          <p:nvPr/>
        </p:nvSpPr>
        <p:spPr>
          <a:xfrm>
            <a:off x="838200" y="4953000"/>
            <a:ext cx="7467600" cy="102155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5400" dirty="0" smtClean="0">
                <a:latin typeface="NikoshBAN" pitchFamily="2" charset="0"/>
                <a:cs typeface="NikoshBAN" pitchFamily="2" charset="0"/>
              </a:rPr>
              <a:t>উত্তরঃমাশরুম চাষ</a:t>
            </a:r>
            <a:endParaRPr lang="en-US" sz="5400" dirty="0">
              <a:latin typeface="NikoshBAN" pitchFamily="2" charset="0"/>
              <a:cs typeface="NikoshBAN" pitchFamily="2" charset="0"/>
            </a:endParaRPr>
          </a:p>
        </p:txBody>
      </p:sp>
      <p:sp>
        <p:nvSpPr>
          <p:cNvPr id="6" name="Slide Number Placeholder 5"/>
          <p:cNvSpPr>
            <a:spLocks noGrp="1"/>
          </p:cNvSpPr>
          <p:nvPr>
            <p:ph type="sldNum" sz="quarter" idx="12"/>
          </p:nvPr>
        </p:nvSpPr>
        <p:spPr/>
        <p:txBody>
          <a:bodyPr/>
          <a:lstStyle/>
          <a:p>
            <a:fld id="{12CF4F74-C24C-4DBC-A93A-AB35CB314D07}" type="slidenum">
              <a:rPr lang="en-US" smtClean="0"/>
              <a:pPr/>
              <a:t>5</a:t>
            </a:fld>
            <a:endParaRPr lang="en-US"/>
          </a:p>
        </p:txBody>
      </p:sp>
      <p:sp>
        <p:nvSpPr>
          <p:cNvPr id="7" name="Footer Placeholder 6"/>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277322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to="" calcmode="lin" valueType="num">
                                      <p:cBhvr>
                                        <p:cTn id="2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352800"/>
            <a:ext cx="8382000" cy="155805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bn-BD" sz="6600" dirty="0" smtClean="0">
                <a:solidFill>
                  <a:schemeClr val="tx1"/>
                </a:solidFill>
                <a:latin typeface="NikoshBAN" pitchFamily="2" charset="0"/>
                <a:cs typeface="NikoshBAN" pitchFamily="2" charset="0"/>
              </a:rPr>
              <a:t>মাশরুম চাষের প্রয়োজনীয়তা </a:t>
            </a:r>
            <a:endParaRPr lang="en-US" sz="6600" dirty="0">
              <a:solidFill>
                <a:schemeClr val="tx1"/>
              </a:solidFill>
              <a:latin typeface="NikoshBAN" pitchFamily="2" charset="0"/>
              <a:cs typeface="NikoshBAN" pitchFamily="2" charset="0"/>
            </a:endParaRPr>
          </a:p>
        </p:txBody>
      </p:sp>
      <p:sp>
        <p:nvSpPr>
          <p:cNvPr id="3" name="TextBox 2"/>
          <p:cNvSpPr txBox="1"/>
          <p:nvPr/>
        </p:nvSpPr>
        <p:spPr>
          <a:xfrm>
            <a:off x="914400" y="954226"/>
            <a:ext cx="7467600" cy="1555909"/>
          </a:xfrm>
          <a:prstGeom prst="downArrowCallou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bn-BD" sz="6000" dirty="0" smtClean="0">
                <a:ln w="18415" cmpd="sng">
                  <a:solidFill>
                    <a:srgbClr val="7030A0"/>
                  </a:solidFill>
                  <a:prstDash val="solid"/>
                </a:ln>
                <a:solidFill>
                  <a:srgbClr val="7030A0"/>
                </a:solidFill>
                <a:latin typeface="NikoshBAN" pitchFamily="2" charset="0"/>
                <a:cs typeface="NikoshBAN" pitchFamily="2" charset="0"/>
              </a:rPr>
              <a:t>আজকের পাঠ </a:t>
            </a:r>
            <a:endParaRPr lang="en-US" sz="6000" dirty="0">
              <a:ln w="18415" cmpd="sng">
                <a:solidFill>
                  <a:srgbClr val="7030A0"/>
                </a:solidFill>
                <a:prstDash val="solid"/>
              </a:ln>
              <a:solidFill>
                <a:srgbClr val="7030A0"/>
              </a:solidFill>
              <a:latin typeface="NikoshBAN" pitchFamily="2" charset="0"/>
              <a:cs typeface="NikoshBAN" pitchFamily="2"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17120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057400"/>
            <a:ext cx="8534400" cy="4038600"/>
          </a:xfrm>
          <a:prstGeom prst="roundRect">
            <a:avLst/>
          </a:prstGeom>
          <a:noFill/>
          <a:ln w="57150"/>
        </p:spPr>
        <p:style>
          <a:lnRef idx="2">
            <a:schemeClr val="accent3"/>
          </a:lnRef>
          <a:fillRef idx="1">
            <a:schemeClr val="lt1"/>
          </a:fillRef>
          <a:effectRef idx="0">
            <a:schemeClr val="accent3"/>
          </a:effectRef>
          <a:fontRef idx="minor">
            <a:schemeClr val="dk1"/>
          </a:fontRef>
        </p:style>
        <p:txBody>
          <a:bodyPr>
            <a:noAutofit/>
          </a:bodyPr>
          <a:lstStyle/>
          <a:p>
            <a:pPr algn="l"/>
            <a:r>
              <a:rPr lang="en-US" dirty="0" smtClean="0">
                <a:solidFill>
                  <a:srgbClr val="002060"/>
                </a:solidFill>
                <a:latin typeface="NikoshBAN" pitchFamily="2" charset="0"/>
                <a:cs typeface="NikoshBAN" pitchFamily="2" charset="0"/>
              </a:rPr>
              <a:t>এই </a:t>
            </a:r>
            <a:r>
              <a:rPr lang="en-US" dirty="0" err="1" smtClean="0">
                <a:solidFill>
                  <a:srgbClr val="002060"/>
                </a:solidFill>
                <a:latin typeface="NikoshBAN" pitchFamily="2" charset="0"/>
                <a:cs typeface="NikoshBAN" pitchFamily="2" charset="0"/>
              </a:rPr>
              <a:t>পাঠ</a:t>
            </a:r>
            <a:r>
              <a:rPr lang="en-US" dirty="0" smtClean="0">
                <a:solidFill>
                  <a:srgbClr val="002060"/>
                </a:solidFill>
                <a:latin typeface="NikoshBAN" pitchFamily="2" charset="0"/>
                <a:cs typeface="NikoshBAN" pitchFamily="2" charset="0"/>
              </a:rPr>
              <a:t> </a:t>
            </a:r>
            <a:r>
              <a:rPr lang="en-US" dirty="0" err="1" smtClean="0">
                <a:solidFill>
                  <a:srgbClr val="002060"/>
                </a:solidFill>
                <a:latin typeface="NikoshBAN" pitchFamily="2" charset="0"/>
                <a:cs typeface="NikoshBAN" pitchFamily="2" charset="0"/>
              </a:rPr>
              <a:t>শেষে</a:t>
            </a:r>
            <a:r>
              <a:rPr lang="en-US" dirty="0" smtClean="0">
                <a:solidFill>
                  <a:srgbClr val="002060"/>
                </a:solidFill>
                <a:latin typeface="NikoshBAN" pitchFamily="2" charset="0"/>
                <a:cs typeface="NikoshBAN" pitchFamily="2" charset="0"/>
              </a:rPr>
              <a:t> </a:t>
            </a:r>
            <a:r>
              <a:rPr lang="en-US" dirty="0" err="1" smtClean="0">
                <a:solidFill>
                  <a:srgbClr val="002060"/>
                </a:solidFill>
                <a:latin typeface="NikoshBAN" pitchFamily="2" charset="0"/>
                <a:cs typeface="NikoshBAN" pitchFamily="2" charset="0"/>
              </a:rPr>
              <a:t>শিক্ষার্থীরা</a:t>
            </a:r>
            <a:r>
              <a:rPr lang="en-US" dirty="0" smtClean="0">
                <a:solidFill>
                  <a:srgbClr val="002060"/>
                </a:solidFill>
                <a:latin typeface="NikoshBAN" pitchFamily="2" charset="0"/>
                <a:cs typeface="NikoshBAN" pitchFamily="2" charset="0"/>
              </a:rPr>
              <a:t>-</a:t>
            </a:r>
          </a:p>
          <a:p>
            <a:pPr algn="l"/>
            <a:r>
              <a:rPr lang="en-US" dirty="0" smtClean="0">
                <a:solidFill>
                  <a:srgbClr val="7030A0"/>
                </a:solidFill>
                <a:latin typeface="NikoshBAN" pitchFamily="2" charset="0"/>
                <a:cs typeface="NikoshBAN" pitchFamily="2" charset="0"/>
              </a:rPr>
              <a:t>১।</a:t>
            </a:r>
            <a:r>
              <a:rPr lang="bn-BD" dirty="0" smtClean="0">
                <a:solidFill>
                  <a:srgbClr val="7030A0"/>
                </a:solidFill>
                <a:latin typeface="NikoshBAN" pitchFamily="2" charset="0"/>
                <a:cs typeface="NikoshBAN" pitchFamily="2" charset="0"/>
              </a:rPr>
              <a:t> মাশরুম </a:t>
            </a:r>
            <a:r>
              <a:rPr lang="bn-IN" dirty="0" smtClean="0">
                <a:solidFill>
                  <a:srgbClr val="7030A0"/>
                </a:solidFill>
                <a:latin typeface="NikoshBAN" pitchFamily="2" charset="0"/>
                <a:cs typeface="NikoshBAN" pitchFamily="2" charset="0"/>
              </a:rPr>
              <a:t>এর ধারনা ব্যাখ্যা করতে </a:t>
            </a:r>
            <a:r>
              <a:rPr lang="bn-BD" dirty="0" smtClean="0">
                <a:solidFill>
                  <a:srgbClr val="7030A0"/>
                </a:solidFill>
                <a:latin typeface="NikoshBAN" pitchFamily="2" charset="0"/>
                <a:cs typeface="NikoshBAN" pitchFamily="2" charset="0"/>
              </a:rPr>
              <a:t>পারবে।   </a:t>
            </a:r>
          </a:p>
          <a:p>
            <a:pPr algn="l"/>
            <a:r>
              <a:rPr lang="bn-BD" dirty="0" smtClean="0">
                <a:solidFill>
                  <a:srgbClr val="7030A0"/>
                </a:solidFill>
                <a:latin typeface="NikoshBAN" pitchFamily="2" charset="0"/>
                <a:cs typeface="NikoshBAN" pitchFamily="2" charset="0"/>
              </a:rPr>
              <a:t>২। মাশরুমের পুষ্টিমান সম্পর্কে ব্যাখ্যা করতে পারবে।  </a:t>
            </a:r>
          </a:p>
          <a:p>
            <a:pPr algn="l"/>
            <a:r>
              <a:rPr lang="bn-BD" dirty="0" smtClean="0">
                <a:solidFill>
                  <a:srgbClr val="7030A0"/>
                </a:solidFill>
                <a:latin typeface="NikoshBAN" pitchFamily="2" charset="0"/>
                <a:cs typeface="NikoshBAN" pitchFamily="2" charset="0"/>
              </a:rPr>
              <a:t>৩। মানব দেহের রোগ প্রতিরোধে মাশরুমের ভূমিকা বর্ননা করতে পারবে।</a:t>
            </a:r>
          </a:p>
          <a:p>
            <a:pPr algn="l"/>
            <a:r>
              <a:rPr lang="bn-BD" dirty="0" smtClean="0">
                <a:solidFill>
                  <a:srgbClr val="7030A0"/>
                </a:solidFill>
                <a:latin typeface="NikoshBAN" pitchFamily="2" charset="0"/>
                <a:cs typeface="NikoshBAN" pitchFamily="2" charset="0"/>
              </a:rPr>
              <a:t>৪। মাশরুম চাষের অর্থনৈতিক গুরুত্ব বিশ্লেষণ করতে পারবে।  </a:t>
            </a:r>
            <a:endParaRPr lang="en-US" dirty="0" smtClean="0">
              <a:solidFill>
                <a:srgbClr val="7030A0"/>
              </a:solidFill>
              <a:latin typeface="NikoshBAN" pitchFamily="2" charset="0"/>
              <a:cs typeface="NikoshBAN" pitchFamily="2" charset="0"/>
            </a:endParaRPr>
          </a:p>
        </p:txBody>
      </p:sp>
      <p:sp>
        <p:nvSpPr>
          <p:cNvPr id="6" name="Title 1"/>
          <p:cNvSpPr txBox="1">
            <a:spLocks/>
          </p:cNvSpPr>
          <p:nvPr/>
        </p:nvSpPr>
        <p:spPr>
          <a:xfrm>
            <a:off x="914400" y="685800"/>
            <a:ext cx="7315201" cy="838199"/>
          </a:xfrm>
          <a:prstGeom prst="ribbon">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bn-BD" sz="4800" dirty="0" smtClean="0">
                <a:latin typeface="NikoshBAN" pitchFamily="2" charset="0"/>
                <a:cs typeface="NikoshBAN" pitchFamily="2" charset="0"/>
              </a:rPr>
              <a:t>শিখনফল </a:t>
            </a:r>
            <a:endParaRPr lang="en-US" sz="4800" dirty="0">
              <a:latin typeface="NikoshBAN" pitchFamily="2" charset="0"/>
              <a:cs typeface="NikoshBAN" pitchFamily="2" charset="0"/>
            </a:endParaRPr>
          </a:p>
        </p:txBody>
      </p:sp>
      <p:sp>
        <p:nvSpPr>
          <p:cNvPr id="4" name="Slide Number Placeholder 3"/>
          <p:cNvSpPr>
            <a:spLocks noGrp="1"/>
          </p:cNvSpPr>
          <p:nvPr>
            <p:ph type="sldNum" sz="quarter" idx="12"/>
          </p:nvPr>
        </p:nvSpPr>
        <p:spPr/>
        <p:txBody>
          <a:bodyPr/>
          <a:lstStyle/>
          <a:p>
            <a:fld id="{448528B2-A734-4EF3-AA1C-A433920626D1}"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Apurba Agriculture</a:t>
            </a:r>
            <a:endParaRPr lang="en-US"/>
          </a:p>
        </p:txBody>
      </p:sp>
    </p:spTree>
    <p:extLst>
      <p:ext uri="{BB962C8B-B14F-4D97-AF65-F5344CB8AC3E}">
        <p14:creationId xmlns:p14="http://schemas.microsoft.com/office/powerpoint/2010/main" val="313250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3">
                                            <p:txEl>
                                              <p:pRg st="2" end="2"/>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e-plant.jpg"/>
          <p:cNvPicPr>
            <a:picLocks noChangeAspect="1"/>
          </p:cNvPicPr>
          <p:nvPr/>
        </p:nvPicPr>
        <p:blipFill>
          <a:blip r:embed="rId3"/>
          <a:stretch>
            <a:fillRect/>
          </a:stretch>
        </p:blipFill>
        <p:spPr>
          <a:xfrm>
            <a:off x="3200400" y="1905000"/>
            <a:ext cx="2743200" cy="2362200"/>
          </a:xfrm>
          <a:prstGeom prst="roundRect">
            <a:avLst/>
          </a:prstGeom>
          <a:ln w="28575">
            <a:solidFill>
              <a:srgbClr val="7030A0"/>
            </a:solidFill>
          </a:ln>
        </p:spPr>
      </p:pic>
      <p:pic>
        <p:nvPicPr>
          <p:cNvPr id="4" name="Picture 3" descr="full_1518886821_1403032525.jpg"/>
          <p:cNvPicPr>
            <a:picLocks noChangeAspect="1"/>
          </p:cNvPicPr>
          <p:nvPr/>
        </p:nvPicPr>
        <p:blipFill>
          <a:blip r:embed="rId4"/>
          <a:stretch>
            <a:fillRect/>
          </a:stretch>
        </p:blipFill>
        <p:spPr>
          <a:xfrm>
            <a:off x="304800" y="1905000"/>
            <a:ext cx="2743200" cy="2362200"/>
          </a:xfrm>
          <a:prstGeom prst="roundRect">
            <a:avLst/>
          </a:prstGeom>
          <a:ln w="28575">
            <a:solidFill>
              <a:srgbClr val="7030A0"/>
            </a:solidFill>
          </a:ln>
        </p:spPr>
      </p:pic>
      <p:pic>
        <p:nvPicPr>
          <p:cNvPr id="5" name="Picture 4" descr="images.jpg"/>
          <p:cNvPicPr>
            <a:picLocks noChangeAspect="1"/>
          </p:cNvPicPr>
          <p:nvPr/>
        </p:nvPicPr>
        <p:blipFill>
          <a:blip r:embed="rId5"/>
          <a:srcRect r="2778" b="7710"/>
          <a:stretch>
            <a:fillRect/>
          </a:stretch>
        </p:blipFill>
        <p:spPr>
          <a:xfrm>
            <a:off x="6096000" y="1905000"/>
            <a:ext cx="2743200" cy="2362200"/>
          </a:xfrm>
          <a:prstGeom prst="roundRect">
            <a:avLst/>
          </a:prstGeom>
          <a:ln w="28575">
            <a:solidFill>
              <a:srgbClr val="7030A0"/>
            </a:solidFill>
          </a:ln>
        </p:spPr>
      </p:pic>
      <p:sp>
        <p:nvSpPr>
          <p:cNvPr id="10" name="TextBox 9"/>
          <p:cNvSpPr txBox="1"/>
          <p:nvPr/>
        </p:nvSpPr>
        <p:spPr>
          <a:xfrm>
            <a:off x="1524000" y="564118"/>
            <a:ext cx="6019800" cy="783193"/>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4000" dirty="0" smtClean="0">
                <a:latin typeface="NikoshBAN" pitchFamily="2" charset="0"/>
                <a:cs typeface="NikoshBAN" pitchFamily="2" charset="0"/>
              </a:rPr>
              <a:t>প্রশ্নঃ মাশরুম কী? </a:t>
            </a:r>
            <a:endParaRPr lang="en-US" sz="4000" dirty="0">
              <a:latin typeface="NikoshBAN" pitchFamily="2" charset="0"/>
              <a:cs typeface="NikoshBAN" pitchFamily="2" charset="0"/>
            </a:endParaRPr>
          </a:p>
        </p:txBody>
      </p:sp>
      <p:sp>
        <p:nvSpPr>
          <p:cNvPr id="11" name="TextBox 10"/>
          <p:cNvSpPr txBox="1"/>
          <p:nvPr/>
        </p:nvSpPr>
        <p:spPr>
          <a:xfrm>
            <a:off x="609600" y="4724400"/>
            <a:ext cx="8077200" cy="1328023"/>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IN" sz="3600" dirty="0">
                <a:latin typeface="NikoshBAN" pitchFamily="2" charset="0"/>
                <a:cs typeface="NikoshBAN" pitchFamily="2" charset="0"/>
              </a:rPr>
              <a:t> </a:t>
            </a:r>
            <a:r>
              <a:rPr lang="bn-BD" sz="3600" dirty="0" smtClean="0">
                <a:latin typeface="NikoshBAN" pitchFamily="2" charset="0"/>
                <a:cs typeface="NikoshBAN" pitchFamily="2" charset="0"/>
              </a:rPr>
              <a:t> মাশরুম এমন এক ধরনের ছত্রাক যা সম্পূর্ন খাওয়ার উপযোগী, </a:t>
            </a:r>
            <a:r>
              <a:rPr lang="bn-IN" sz="3600" dirty="0" smtClean="0">
                <a:latin typeface="NikoshBAN" pitchFamily="2" charset="0"/>
                <a:cs typeface="NikoshBAN" pitchFamily="2" charset="0"/>
              </a:rPr>
              <a:t>পুষ্টিকর</a:t>
            </a:r>
            <a:r>
              <a:rPr lang="bn-BD" sz="3600" dirty="0" smtClean="0">
                <a:latin typeface="NikoshBAN" pitchFamily="2" charset="0"/>
                <a:cs typeface="NikoshBAN" pitchFamily="2" charset="0"/>
              </a:rPr>
              <a:t>, সুস্বাদু ও ঔষধিগুণ সম্পন্ন । </a:t>
            </a:r>
            <a:endParaRPr lang="en-US" sz="3600" dirty="0">
              <a:latin typeface="NikoshBAN" pitchFamily="2" charset="0"/>
              <a:cs typeface="NikoshBAN" pitchFamily="2" charset="0"/>
            </a:endParaRPr>
          </a:p>
        </p:txBody>
      </p:sp>
      <p:sp>
        <p:nvSpPr>
          <p:cNvPr id="7" name="Slide Number Placeholder 6"/>
          <p:cNvSpPr>
            <a:spLocks noGrp="1"/>
          </p:cNvSpPr>
          <p:nvPr>
            <p:ph type="sldNum" sz="quarter" idx="12"/>
          </p:nvPr>
        </p:nvSpPr>
        <p:spPr/>
        <p:txBody>
          <a:bodyPr/>
          <a:lstStyle/>
          <a:p>
            <a:fld id="{448528B2-A734-4EF3-AA1C-A433920626D1}" type="slidenum">
              <a:rPr lang="en-US" smtClean="0"/>
              <a:pPr/>
              <a:t>8</a:t>
            </a:fld>
            <a:endParaRPr lang="en-US"/>
          </a:p>
        </p:txBody>
      </p:sp>
      <p:sp>
        <p:nvSpPr>
          <p:cNvPr id="8" name="Footer Placeholder 7"/>
          <p:cNvSpPr>
            <a:spLocks noGrp="1"/>
          </p:cNvSpPr>
          <p:nvPr>
            <p:ph type="ftr" sz="quarter" idx="11"/>
          </p:nvPr>
        </p:nvSpPr>
        <p:spPr/>
        <p:txBody>
          <a:bodyPr/>
          <a:lstStyle/>
          <a:p>
            <a:r>
              <a:rPr lang="en-US" smtClean="0"/>
              <a:t>Apurba Agriculture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4)">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ce-plant.jpg"/>
          <p:cNvPicPr>
            <a:picLocks noChangeAspect="1"/>
          </p:cNvPicPr>
          <p:nvPr/>
        </p:nvPicPr>
        <p:blipFill>
          <a:blip r:embed="rId3" cstate="print"/>
          <a:stretch>
            <a:fillRect/>
          </a:stretch>
        </p:blipFill>
        <p:spPr>
          <a:xfrm>
            <a:off x="4724400" y="1219200"/>
            <a:ext cx="3810000" cy="2455333"/>
          </a:xfrm>
          <a:prstGeom prst="roundRect">
            <a:avLst/>
          </a:prstGeom>
          <a:ln w="28575">
            <a:solidFill>
              <a:srgbClr val="7030A0"/>
            </a:solidFill>
          </a:ln>
        </p:spPr>
      </p:pic>
      <p:pic>
        <p:nvPicPr>
          <p:cNvPr id="7" name="Picture 6" descr="full_1518886821_1403032525.jpg"/>
          <p:cNvPicPr>
            <a:picLocks noChangeAspect="1"/>
          </p:cNvPicPr>
          <p:nvPr/>
        </p:nvPicPr>
        <p:blipFill>
          <a:blip r:embed="rId4" cstate="print"/>
          <a:stretch>
            <a:fillRect/>
          </a:stretch>
        </p:blipFill>
        <p:spPr>
          <a:xfrm>
            <a:off x="609600" y="3886200"/>
            <a:ext cx="3810000" cy="2455333"/>
          </a:xfrm>
          <a:prstGeom prst="roundRect">
            <a:avLst/>
          </a:prstGeom>
          <a:ln w="28575">
            <a:solidFill>
              <a:srgbClr val="7030A0"/>
            </a:solidFill>
          </a:ln>
        </p:spPr>
      </p:pic>
      <p:pic>
        <p:nvPicPr>
          <p:cNvPr id="8" name="Picture 7" descr="rice-plant.jpg"/>
          <p:cNvPicPr>
            <a:picLocks noChangeAspect="1"/>
          </p:cNvPicPr>
          <p:nvPr/>
        </p:nvPicPr>
        <p:blipFill>
          <a:blip r:embed="rId5"/>
          <a:stretch>
            <a:fillRect/>
          </a:stretch>
        </p:blipFill>
        <p:spPr>
          <a:xfrm>
            <a:off x="4724400" y="3886200"/>
            <a:ext cx="3810000" cy="2455333"/>
          </a:xfrm>
          <a:prstGeom prst="roundRect">
            <a:avLst/>
          </a:prstGeom>
          <a:ln w="28575">
            <a:solidFill>
              <a:srgbClr val="7030A0"/>
            </a:solidFill>
          </a:ln>
        </p:spPr>
      </p:pic>
      <p:pic>
        <p:nvPicPr>
          <p:cNvPr id="4" name="Picture 3" descr="full_1518886821_1403032525.jpg"/>
          <p:cNvPicPr>
            <a:picLocks noChangeAspect="1"/>
          </p:cNvPicPr>
          <p:nvPr/>
        </p:nvPicPr>
        <p:blipFill>
          <a:blip r:embed="rId6" cstate="print"/>
          <a:stretch>
            <a:fillRect/>
          </a:stretch>
        </p:blipFill>
        <p:spPr>
          <a:xfrm>
            <a:off x="609600" y="1219200"/>
            <a:ext cx="3810000" cy="2438400"/>
          </a:xfrm>
          <a:prstGeom prst="roundRect">
            <a:avLst/>
          </a:prstGeom>
          <a:ln w="28575">
            <a:solidFill>
              <a:srgbClr val="7030A0"/>
            </a:solidFill>
          </a:ln>
        </p:spPr>
      </p:pic>
      <p:sp>
        <p:nvSpPr>
          <p:cNvPr id="10" name="TextBox 9"/>
          <p:cNvSpPr txBox="1"/>
          <p:nvPr/>
        </p:nvSpPr>
        <p:spPr>
          <a:xfrm>
            <a:off x="1143001" y="419814"/>
            <a:ext cx="6816164" cy="646986"/>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3200" dirty="0" smtClean="0">
                <a:latin typeface="NikoshBAN" pitchFamily="2" charset="0"/>
                <a:cs typeface="NikoshBAN" pitchFamily="2" charset="0"/>
              </a:rPr>
              <a:t>মাশরুম দিয়ে তৈরি নানা রকমের মুখরোচক খাবার</a:t>
            </a:r>
            <a:endParaRPr lang="en-US" sz="3200" dirty="0">
              <a:latin typeface="NikoshBAN" pitchFamily="2" charset="0"/>
              <a:cs typeface="NikoshBAN" pitchFamily="2" charset="0"/>
            </a:endParaRPr>
          </a:p>
        </p:txBody>
      </p:sp>
      <p:sp>
        <p:nvSpPr>
          <p:cNvPr id="9" name="Slide Number Placeholder 8"/>
          <p:cNvSpPr>
            <a:spLocks noGrp="1"/>
          </p:cNvSpPr>
          <p:nvPr>
            <p:ph type="sldNum" sz="quarter" idx="12"/>
          </p:nvPr>
        </p:nvSpPr>
        <p:spPr/>
        <p:txBody>
          <a:bodyPr/>
          <a:lstStyle/>
          <a:p>
            <a:fld id="{448528B2-A734-4EF3-AA1C-A433920626D1}" type="slidenum">
              <a:rPr lang="en-US" smtClean="0"/>
              <a:pPr/>
              <a:t>9</a:t>
            </a:fld>
            <a:endParaRPr lang="en-US" dirty="0"/>
          </a:p>
        </p:txBody>
      </p:sp>
      <p:sp>
        <p:nvSpPr>
          <p:cNvPr id="11" name="Footer Placeholder 10"/>
          <p:cNvSpPr>
            <a:spLocks noGrp="1"/>
          </p:cNvSpPr>
          <p:nvPr>
            <p:ph type="ftr" sz="quarter" idx="11"/>
          </p:nvPr>
        </p:nvSpPr>
        <p:spPr/>
        <p:txBody>
          <a:bodyPr/>
          <a:lstStyle/>
          <a:p>
            <a:r>
              <a:rPr lang="en-US" smtClean="0"/>
              <a:t>Apurba Agriculture</a:t>
            </a:r>
            <a:endParaRPr lang="en-US" dirty="0"/>
          </a:p>
        </p:txBody>
      </p:sp>
      <p:sp>
        <p:nvSpPr>
          <p:cNvPr id="13" name="TextBox 12"/>
          <p:cNvSpPr txBox="1"/>
          <p:nvPr/>
        </p:nvSpPr>
        <p:spPr>
          <a:xfrm>
            <a:off x="1219200" y="2971800"/>
            <a:ext cx="2743200" cy="523220"/>
          </a:xfrm>
          <a:prstGeom prst="rect">
            <a:avLst/>
          </a:prstGeom>
          <a:noFill/>
        </p:spPr>
        <p:txBody>
          <a:bodyPr wrap="square" rtlCol="0">
            <a:spAutoFit/>
          </a:bodyPr>
          <a:lstStyle/>
          <a:p>
            <a:pPr algn="ctr"/>
            <a:r>
              <a:rPr lang="bn-BD"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rPr>
              <a:t>নুডুলস </a:t>
            </a:r>
            <a:endPar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endParaRPr>
          </a:p>
        </p:txBody>
      </p:sp>
      <p:sp>
        <p:nvSpPr>
          <p:cNvPr id="14" name="TextBox 13"/>
          <p:cNvSpPr txBox="1"/>
          <p:nvPr/>
        </p:nvSpPr>
        <p:spPr>
          <a:xfrm>
            <a:off x="1066800" y="5420380"/>
            <a:ext cx="2743200" cy="523220"/>
          </a:xfrm>
          <a:prstGeom prst="rect">
            <a:avLst/>
          </a:prstGeom>
          <a:noFill/>
        </p:spPr>
        <p:txBody>
          <a:bodyPr wrap="square" rtlCol="0">
            <a:spAutoFit/>
          </a:bodyPr>
          <a:lstStyle/>
          <a:p>
            <a:pPr algn="ctr"/>
            <a:r>
              <a:rPr lang="bn-BD"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rPr>
              <a:t>বিরিয়ানি</a:t>
            </a:r>
            <a:endPar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endParaRPr>
          </a:p>
        </p:txBody>
      </p:sp>
      <p:sp>
        <p:nvSpPr>
          <p:cNvPr id="15" name="TextBox 14"/>
          <p:cNvSpPr txBox="1"/>
          <p:nvPr/>
        </p:nvSpPr>
        <p:spPr>
          <a:xfrm>
            <a:off x="5334000" y="5410200"/>
            <a:ext cx="2743200" cy="523220"/>
          </a:xfrm>
          <a:prstGeom prst="rect">
            <a:avLst/>
          </a:prstGeom>
          <a:noFill/>
        </p:spPr>
        <p:txBody>
          <a:bodyPr wrap="square" rtlCol="0">
            <a:spAutoFit/>
          </a:bodyPr>
          <a:lstStyle/>
          <a:p>
            <a:pPr algn="ctr"/>
            <a:r>
              <a:rPr lang="bn-BD"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rPr>
              <a:t>মাশরুম দিয়ে চিংড়ি</a:t>
            </a:r>
            <a:endPar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endParaRPr>
          </a:p>
        </p:txBody>
      </p:sp>
      <p:sp>
        <p:nvSpPr>
          <p:cNvPr id="16" name="TextBox 15"/>
          <p:cNvSpPr txBox="1"/>
          <p:nvPr/>
        </p:nvSpPr>
        <p:spPr>
          <a:xfrm>
            <a:off x="5257800" y="2971800"/>
            <a:ext cx="2743200" cy="523220"/>
          </a:xfrm>
          <a:prstGeom prst="rect">
            <a:avLst/>
          </a:prstGeom>
          <a:noFill/>
        </p:spPr>
        <p:txBody>
          <a:bodyPr wrap="square" rtlCol="0">
            <a:spAutoFit/>
          </a:bodyPr>
          <a:lstStyle/>
          <a:p>
            <a:pPr algn="ctr"/>
            <a:r>
              <a:rPr lang="bn-BD" sz="2800"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rPr>
              <a:t>স্যুপ</a:t>
            </a:r>
            <a:endParaRPr lang="en-US" sz="28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900" decel="100000" fill="hold"/>
                                        <p:tgtEl>
                                          <p:spTgt spid="10"/>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1376</TotalTime>
  <Words>1131</Words>
  <Application>Microsoft Office PowerPoint</Application>
  <PresentationFormat>On-screen Show (4:3)</PresentationFormat>
  <Paragraphs>204</Paragraphs>
  <Slides>27</Slides>
  <Notes>27</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Packager Shell Object</vt:lpstr>
      <vt:lpstr>PowerPoint Presentation</vt:lpstr>
      <vt:lpstr>PowerPoint Presentation</vt:lpstr>
      <vt:lpstr>শিক্ষক পরিচিতি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c:creator>
  <cp:lastModifiedBy>Samsung</cp:lastModifiedBy>
  <cp:revision>135</cp:revision>
  <dcterms:created xsi:type="dcterms:W3CDTF">2015-04-16T02:28:16Z</dcterms:created>
  <dcterms:modified xsi:type="dcterms:W3CDTF">2016-08-06T14:13:50Z</dcterms:modified>
</cp:coreProperties>
</file>